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3"/>
  </p:notesMasterIdLst>
  <p:handoutMasterIdLst>
    <p:handoutMasterId r:id="rId34"/>
  </p:handoutMasterIdLst>
  <p:sldIdLst>
    <p:sldId id="256" r:id="rId5"/>
    <p:sldId id="367" r:id="rId6"/>
    <p:sldId id="723" r:id="rId7"/>
    <p:sldId id="571" r:id="rId8"/>
    <p:sldId id="720" r:id="rId9"/>
    <p:sldId id="557" r:id="rId10"/>
    <p:sldId id="708" r:id="rId11"/>
    <p:sldId id="721" r:id="rId12"/>
    <p:sldId id="709" r:id="rId13"/>
    <p:sldId id="710" r:id="rId14"/>
    <p:sldId id="711" r:id="rId15"/>
    <p:sldId id="439" r:id="rId16"/>
    <p:sldId id="712" r:id="rId17"/>
    <p:sldId id="713" r:id="rId18"/>
    <p:sldId id="705" r:id="rId19"/>
    <p:sldId id="714" r:id="rId20"/>
    <p:sldId id="724" r:id="rId21"/>
    <p:sldId id="715" r:id="rId22"/>
    <p:sldId id="716" r:id="rId23"/>
    <p:sldId id="258" r:id="rId24"/>
    <p:sldId id="580" r:id="rId25"/>
    <p:sldId id="717" r:id="rId26"/>
    <p:sldId id="718" r:id="rId27"/>
    <p:sldId id="719" r:id="rId28"/>
    <p:sldId id="722" r:id="rId29"/>
    <p:sldId id="559" r:id="rId30"/>
    <p:sldId id="725" r:id="rId31"/>
    <p:sldId id="508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367"/>
            <p14:sldId id="723"/>
            <p14:sldId id="571"/>
            <p14:sldId id="720"/>
            <p14:sldId id="557"/>
            <p14:sldId id="708"/>
            <p14:sldId id="721"/>
            <p14:sldId id="709"/>
            <p14:sldId id="710"/>
            <p14:sldId id="711"/>
            <p14:sldId id="439"/>
            <p14:sldId id="712"/>
            <p14:sldId id="713"/>
            <p14:sldId id="705"/>
            <p14:sldId id="714"/>
            <p14:sldId id="724"/>
            <p14:sldId id="715"/>
            <p14:sldId id="716"/>
            <p14:sldId id="258"/>
            <p14:sldId id="580"/>
            <p14:sldId id="717"/>
            <p14:sldId id="718"/>
            <p14:sldId id="719"/>
            <p14:sldId id="722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100"/>
    <a:srgbClr val="FB433A"/>
    <a:srgbClr val="1C2B39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78205" autoAdjust="0"/>
  </p:normalViewPr>
  <p:slideViewPr>
    <p:cSldViewPr snapToGrid="0">
      <p:cViewPr varScale="1">
        <p:scale>
          <a:sx n="81" d="100"/>
          <a:sy n="81" d="100"/>
        </p:scale>
        <p:origin x="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– </a:t>
            </a:r>
          </a:p>
          <a:p>
            <a:r>
              <a:rPr lang="en-US" dirty="0"/>
              <a:t>Emphasize project plan</a:t>
            </a:r>
          </a:p>
          <a:p>
            <a:r>
              <a:rPr lang="en-US" dirty="0"/>
              <a:t>Hit implementation consequences</a:t>
            </a:r>
          </a:p>
          <a:p>
            <a:r>
              <a:rPr lang="en-US" dirty="0"/>
              <a:t>Framework | Blueprint</a:t>
            </a:r>
          </a:p>
          <a:p>
            <a:r>
              <a:rPr lang="en-US" dirty="0"/>
              <a:t>Encourage a vested interest and contribution</a:t>
            </a:r>
          </a:p>
          <a:p>
            <a:r>
              <a:rPr lang="en-US" dirty="0"/>
              <a:t>Quantify need and impact of input</a:t>
            </a:r>
          </a:p>
          <a:p>
            <a:r>
              <a:rPr lang="en-US" dirty="0"/>
              <a:t>Leverage align efforts to existing (product, module – roadmap: Bridge &amp; Project)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7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teams with guest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Swagger Hub Code Editor and Documents’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03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Studio Code and desktop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51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data source to restful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7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 Identity SSO “current user” echo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11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QA Point after Lab 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Disclose recording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lab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highlights of credentials’ reuse, then cont with demo: managed by AASHTO(Ware)</a:t>
            </a:r>
          </a:p>
          <a:p>
            <a:r>
              <a:rPr lang="en-US" dirty="0"/>
              <a:t>Emphasize WIP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– show examples, prelude discussion: prior to the prelim</a:t>
            </a:r>
            <a:br>
              <a:rPr lang="en-US" dirty="0"/>
            </a:br>
            <a:r>
              <a:rPr lang="en-US" dirty="0"/>
              <a:t>Address organization of exercises &amp; *purpose*</a:t>
            </a:r>
          </a:p>
          <a:p>
            <a:r>
              <a:rPr lang="en-US" dirty="0"/>
              <a:t>Access, management – for later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4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to TOC in addition to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1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Kickoff Meeting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24th, 2020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056B-9790-4DD1-85A8-1986AA07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62F2-F357-4770-A24E-164C4EF2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technical documentation of the API (drafts)</a:t>
            </a:r>
          </a:p>
          <a:p>
            <a:r>
              <a:rPr lang="en-US" dirty="0"/>
              <a:t>An interactive reference resource </a:t>
            </a:r>
          </a:p>
          <a:p>
            <a:r>
              <a:rPr lang="en-US" dirty="0"/>
              <a:t>“Offline” downloads suitable for conventional retention</a:t>
            </a:r>
          </a:p>
          <a:p>
            <a:r>
              <a:rPr lang="en-US" dirty="0"/>
              <a:t>Server Code-Generated scaffolding for implementation</a:t>
            </a:r>
          </a:p>
          <a:p>
            <a:r>
              <a:rPr lang="en-US" dirty="0"/>
              <a:t>Client SDK starting points for API usage</a:t>
            </a:r>
          </a:p>
          <a:p>
            <a:r>
              <a:rPr lang="en-US" dirty="0"/>
              <a:t>Formal versioning corresponding to draft revision(s)</a:t>
            </a:r>
          </a:p>
        </p:txBody>
      </p:sp>
    </p:spTree>
    <p:extLst>
      <p:ext uri="{BB962C8B-B14F-4D97-AF65-F5344CB8AC3E}">
        <p14:creationId xmlns:p14="http://schemas.microsoft.com/office/powerpoint/2010/main" val="99606395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52F4-FCF7-4667-A1AA-153369E5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744C-F6FB-4259-9E08-E0332BA80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“Public Square” forum through use of MS Teams</a:t>
            </a:r>
          </a:p>
          <a:p>
            <a:pPr lvl="1"/>
            <a:r>
              <a:rPr lang="en-US" dirty="0"/>
              <a:t>Participants are invited to AW API topic channels</a:t>
            </a:r>
          </a:p>
          <a:p>
            <a:pPr lvl="1"/>
            <a:r>
              <a:rPr lang="en-US" dirty="0"/>
              <a:t>Simple and user-friendly (better than email) discussion area</a:t>
            </a:r>
          </a:p>
          <a:p>
            <a:pPr lvl="1"/>
            <a:r>
              <a:rPr lang="en-US" dirty="0"/>
              <a:t>Always-On means to keep momentum on insights</a:t>
            </a:r>
          </a:p>
          <a:p>
            <a:r>
              <a:rPr lang="en-US" dirty="0"/>
              <a:t>Focused to match the project plan outline guidance</a:t>
            </a:r>
          </a:p>
          <a:p>
            <a:r>
              <a:rPr lang="en-US" dirty="0"/>
              <a:t>Best means to highlight implementation context</a:t>
            </a:r>
          </a:p>
          <a:p>
            <a:r>
              <a:rPr lang="en-US" dirty="0"/>
              <a:t>Best means to highlight practical real-world usage</a:t>
            </a:r>
          </a:p>
          <a:p>
            <a:r>
              <a:rPr lang="en-US" i="1" dirty="0">
                <a:solidFill>
                  <a:srgbClr val="DF7100"/>
                </a:solidFill>
              </a:rPr>
              <a:t>THIS IS WHERE THE MAGIC HAPPENS</a:t>
            </a:r>
          </a:p>
          <a:p>
            <a:r>
              <a:rPr lang="en-US" dirty="0"/>
              <a:t>Alignment between product offerings,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983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Collaboration Channels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99782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6EF-DA3E-4096-AFA0-BCFCED59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Review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42AC-95B9-4593-A641-5C278EFC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What's New: Status Summary on API Design Progress</a:t>
            </a:r>
          </a:p>
          <a:p>
            <a:r>
              <a:rPr lang="en-US" dirty="0"/>
              <a:t>Show and Tell on Lab Updates</a:t>
            </a:r>
          </a:p>
          <a:p>
            <a:r>
              <a:rPr lang="en-US" dirty="0"/>
              <a:t>Recap and Commentary on Previous Session</a:t>
            </a:r>
          </a:p>
          <a:p>
            <a:r>
              <a:rPr lang="en-US" dirty="0"/>
              <a:t>Lab Exercise(s)</a:t>
            </a:r>
          </a:p>
          <a:p>
            <a:r>
              <a:rPr lang="en-US" dirty="0"/>
              <a:t>Next Session Look-Ahead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2055113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8531-837F-4B48-9C47-3BA310A9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629D-E9AE-46BA-8A16-BCAAA11D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collaboration across organizations</a:t>
            </a:r>
          </a:p>
          <a:p>
            <a:r>
              <a:rPr lang="en-US" dirty="0"/>
              <a:t>“Tag” individuals to direct context</a:t>
            </a:r>
          </a:p>
          <a:p>
            <a:r>
              <a:rPr lang="en-US" dirty="0"/>
              <a:t>Simplified conversation forum</a:t>
            </a:r>
          </a:p>
          <a:p>
            <a:r>
              <a:rPr lang="en-US" dirty="0"/>
              <a:t>Eliminate email noise</a:t>
            </a:r>
          </a:p>
          <a:p>
            <a:r>
              <a:rPr lang="en-US" dirty="0"/>
              <a:t>Stay in the loop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ED42-CED0-477F-BA6E-549287F4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270" y="2747963"/>
            <a:ext cx="5016579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2267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Use of Swagger Tooling for OpenAPI 3.0 Standard</a:t>
            </a:r>
          </a:p>
        </p:txBody>
      </p:sp>
    </p:spTree>
    <p:extLst>
      <p:ext uri="{BB962C8B-B14F-4D97-AF65-F5344CB8AC3E}">
        <p14:creationId xmlns:p14="http://schemas.microsoft.com/office/powerpoint/2010/main" val="284072074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94DC-81BF-45EB-9E7E-6AB7C8ED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OpenAPI 3.0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BE41-6D07-493D-B16B-29781A16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Web-centric stylistic technology architecture</a:t>
            </a:r>
          </a:p>
          <a:p>
            <a:r>
              <a:rPr lang="en-US" dirty="0"/>
              <a:t>Strives to achieve an information resource framework</a:t>
            </a:r>
          </a:p>
          <a:p>
            <a:r>
              <a:rPr lang="en-US" dirty="0"/>
              <a:t>Based on the goal tenets of: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Simplicity</a:t>
            </a:r>
          </a:p>
          <a:p>
            <a:pPr lvl="1"/>
            <a:r>
              <a:rPr lang="en-US" dirty="0"/>
              <a:t>Ability to Modify (adapt to changing needs)</a:t>
            </a:r>
          </a:p>
          <a:p>
            <a:pPr lvl="1"/>
            <a:r>
              <a:rPr lang="en-US" dirty="0"/>
              <a:t>Visibility (discovery for use)</a:t>
            </a:r>
          </a:p>
          <a:p>
            <a:pPr lvl="1"/>
            <a:r>
              <a:rPr lang="en-US" dirty="0"/>
              <a:t>Portability</a:t>
            </a:r>
          </a:p>
          <a:p>
            <a:pPr lvl="1"/>
            <a:r>
              <a:rPr lang="en-US" dirty="0"/>
              <a:t>Reliable </a:t>
            </a:r>
          </a:p>
          <a:p>
            <a:r>
              <a:rPr lang="en-US" dirty="0"/>
              <a:t>A self-descriptive information processing definition</a:t>
            </a:r>
          </a:p>
          <a:p>
            <a:r>
              <a:rPr lang="en-US" dirty="0"/>
              <a:t>Technology platform, code language indifferent</a:t>
            </a:r>
          </a:p>
          <a:p>
            <a:r>
              <a:rPr lang="en-US" dirty="0"/>
              <a:t>Robust, flexible, foundational mechanism for data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478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41EB-FDE0-462F-B39F-47F1CD8E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22F2-921E-4432-A99D-D56BA7F4C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  <a:p>
            <a:r>
              <a:rPr lang="en-US" dirty="0"/>
              <a:t>API Implementation</a:t>
            </a:r>
          </a:p>
          <a:p>
            <a:r>
              <a:rPr lang="en-US" dirty="0"/>
              <a:t>API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9D773-1E0A-4CD6-9FBA-304BF5EF6545}"/>
              </a:ext>
            </a:extLst>
          </p:cNvPr>
          <p:cNvGrpSpPr/>
          <p:nvPr/>
        </p:nvGrpSpPr>
        <p:grpSpPr>
          <a:xfrm>
            <a:off x="4689639" y="3460422"/>
            <a:ext cx="1817802" cy="1679542"/>
            <a:chOff x="4619134" y="3460422"/>
            <a:chExt cx="1817802" cy="1679542"/>
          </a:xfrm>
          <a:solidFill>
            <a:srgbClr val="1C2B3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Graphic 4" descr="Factory">
              <a:extLst>
                <a:ext uri="{FF2B5EF4-FFF2-40B4-BE49-F238E27FC236}">
                  <a16:creationId xmlns:a16="http://schemas.microsoft.com/office/drawing/2014/main" id="{8785411C-F274-432D-A8C3-E1246F2F3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19134" y="3460422"/>
              <a:ext cx="1679542" cy="1679542"/>
            </a:xfrm>
            <a:prstGeom prst="rect">
              <a:avLst/>
            </a:prstGeom>
          </p:spPr>
        </p:pic>
        <p:pic>
          <p:nvPicPr>
            <p:cNvPr id="7" name="Graphic 6" descr="High voltage">
              <a:extLst>
                <a:ext uri="{FF2B5EF4-FFF2-40B4-BE49-F238E27FC236}">
                  <a16:creationId xmlns:a16="http://schemas.microsoft.com/office/drawing/2014/main" id="{5FB52062-564E-45F9-949B-640A7A013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92771" y="4495799"/>
              <a:ext cx="644165" cy="644165"/>
            </a:xfrm>
            <a:prstGeom prst="rect">
              <a:avLst/>
            </a:prstGeom>
          </p:spPr>
        </p:pic>
      </p:grpSp>
      <p:pic>
        <p:nvPicPr>
          <p:cNvPr id="10" name="Graphic 9" descr="Drawing compass">
            <a:extLst>
              <a:ext uri="{FF2B5EF4-FFF2-40B4-BE49-F238E27FC236}">
                <a16:creationId xmlns:a16="http://schemas.microsoft.com/office/drawing/2014/main" id="{CBFA16DC-B0BF-46C3-AB59-013773110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1968" y="3859490"/>
            <a:ext cx="1280474" cy="1280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Electric car">
            <a:extLst>
              <a:ext uri="{FF2B5EF4-FFF2-40B4-BE49-F238E27FC236}">
                <a16:creationId xmlns:a16="http://schemas.microsoft.com/office/drawing/2014/main" id="{44424D81-5BAB-4210-A6D0-210D50B047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4638" y="3686272"/>
            <a:ext cx="1453692" cy="14536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A5ED03A8-25C0-4DC1-83DD-ACFB72971600}"/>
              </a:ext>
            </a:extLst>
          </p:cNvPr>
          <p:cNvSpPr/>
          <p:nvPr/>
        </p:nvSpPr>
        <p:spPr>
          <a:xfrm>
            <a:off x="3054285" y="5354425"/>
            <a:ext cx="2460395" cy="622169"/>
          </a:xfrm>
          <a:prstGeom prst="curvedUp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97E24D94-C232-4F9B-A816-1FF8F804CFFA}"/>
              </a:ext>
            </a:extLst>
          </p:cNvPr>
          <p:cNvSpPr/>
          <p:nvPr/>
        </p:nvSpPr>
        <p:spPr>
          <a:xfrm>
            <a:off x="5529410" y="2941581"/>
            <a:ext cx="2775604" cy="743880"/>
          </a:xfrm>
          <a:prstGeom prst="curvedDown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7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63B3-326E-4597-984E-C149AC6B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1F8F-0FB1-4EF8-8799-D94B78E4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 Experience (DX)</a:t>
            </a:r>
          </a:p>
          <a:p>
            <a:r>
              <a:rPr lang="en-US" dirty="0"/>
              <a:t>What is an Implementation</a:t>
            </a:r>
          </a:p>
          <a:p>
            <a:r>
              <a:rPr lang="en-US" dirty="0"/>
              <a:t>Common Concerns</a:t>
            </a:r>
          </a:p>
          <a:p>
            <a:r>
              <a:rPr lang="en-US" dirty="0"/>
              <a:t>API Security</a:t>
            </a:r>
          </a:p>
          <a:p>
            <a:r>
              <a:rPr lang="en-US" dirty="0"/>
              <a:t>API Versioning</a:t>
            </a:r>
          </a:p>
          <a:p>
            <a:r>
              <a:rPr lang="en-US" dirty="0"/>
              <a:t>AASHTOWare Focus</a:t>
            </a:r>
          </a:p>
        </p:txBody>
      </p:sp>
    </p:spTree>
    <p:extLst>
      <p:ext uri="{BB962C8B-B14F-4D97-AF65-F5344CB8AC3E}">
        <p14:creationId xmlns:p14="http://schemas.microsoft.com/office/powerpoint/2010/main" val="324956102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DBD1-6468-4804-A139-A9FFDA39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Swagger Authoring, Tooling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1FD5-7EFA-4E79-A9E3-D4D3F082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Swagger Editor/Hub is an authoring and composition suite used in the design of OpenAPI artifacts</a:t>
            </a:r>
          </a:p>
          <a:p>
            <a:r>
              <a:rPr lang="en-US" dirty="0"/>
              <a:t>Cloud-based tool that generates a variety of supporting exports from code to technical documents</a:t>
            </a:r>
          </a:p>
          <a:p>
            <a:r>
              <a:rPr lang="en-US" dirty="0"/>
              <a:t>Used to establish and then enforced design conventions in API formulation</a:t>
            </a:r>
          </a:p>
          <a:p>
            <a:r>
              <a:rPr lang="en-US" dirty="0"/>
              <a:t>A professional-caliber technical design tool that supports the phased development of APIs</a:t>
            </a:r>
          </a:p>
          <a:p>
            <a:r>
              <a:rPr lang="en-US" dirty="0"/>
              <a:t>Based on and originated the OpenAPI standards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6913392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9" y="1869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3" y="2568146"/>
            <a:ext cx="10815742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9" y="263804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91" y="1781327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91" y="3353745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7" y="3423647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91" y="4118056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7" y="4187958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708942" y="1150402"/>
            <a:ext cx="5609701" cy="42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Sessions’ Format General Overview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718462" y="1913397"/>
            <a:ext cx="3733877" cy="42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Lab Portal Introduction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708942" y="3503279"/>
            <a:ext cx="6487756" cy="42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Swagger Tooling &amp; OpenAPI 3.0 Standard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718460" y="2708698"/>
            <a:ext cx="3918209" cy="42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Collaboration Channels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718462" y="4263626"/>
            <a:ext cx="7332571" cy="42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Lab Exercise 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C8826E-1285-4437-A687-2F0EE4276673}"/>
              </a:ext>
            </a:extLst>
          </p:cNvPr>
          <p:cNvSpPr/>
          <p:nvPr/>
        </p:nvSpPr>
        <p:spPr>
          <a:xfrm>
            <a:off x="732090" y="4907880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1EB4D4-717F-4578-AD80-D70E3C9DDD92}"/>
              </a:ext>
            </a:extLst>
          </p:cNvPr>
          <p:cNvSpPr txBox="1"/>
          <p:nvPr/>
        </p:nvSpPr>
        <p:spPr>
          <a:xfrm>
            <a:off x="945776" y="4977783"/>
            <a:ext cx="558996" cy="58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68AF3F-493F-4A46-9768-5FB05D60B786}"/>
              </a:ext>
            </a:extLst>
          </p:cNvPr>
          <p:cNvSpPr txBox="1"/>
          <p:nvPr/>
        </p:nvSpPr>
        <p:spPr>
          <a:xfrm>
            <a:off x="1718461" y="5053450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Next Session Look-Ahead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8509DC-670E-42C1-8BB4-670568E7D50B}"/>
              </a:ext>
            </a:extLst>
          </p:cNvPr>
          <p:cNvSpPr/>
          <p:nvPr/>
        </p:nvSpPr>
        <p:spPr>
          <a:xfrm>
            <a:off x="732090" y="5737868"/>
            <a:ext cx="10815744" cy="719922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5FFF5-A358-4099-AB5D-DE92F9F06FBF}"/>
              </a:ext>
            </a:extLst>
          </p:cNvPr>
          <p:cNvSpPr txBox="1"/>
          <p:nvPr/>
        </p:nvSpPr>
        <p:spPr>
          <a:xfrm>
            <a:off x="945776" y="5807771"/>
            <a:ext cx="55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698A-85C4-4964-B93D-628D9115ADB2}"/>
              </a:ext>
            </a:extLst>
          </p:cNvPr>
          <p:cNvSpPr txBox="1"/>
          <p:nvPr/>
        </p:nvSpPr>
        <p:spPr>
          <a:xfrm>
            <a:off x="1718461" y="5883438"/>
            <a:ext cx="5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Q&amp;A, Close Out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Exercise 1</a:t>
            </a:r>
          </a:p>
        </p:txBody>
      </p:sp>
    </p:spTree>
    <p:extLst>
      <p:ext uri="{BB962C8B-B14F-4D97-AF65-F5344CB8AC3E}">
        <p14:creationId xmlns:p14="http://schemas.microsoft.com/office/powerpoint/2010/main" val="75113695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05BE-7A1F-440D-940E-A0C57D42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Basis, Data Dictionary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7F0D-1B36-41CC-9745-970EB0EE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  <a:p>
            <a:pPr lvl="1"/>
            <a:r>
              <a:rPr lang="en-US" dirty="0"/>
              <a:t>Illustration and Introduction Purpose (only)</a:t>
            </a:r>
          </a:p>
          <a:p>
            <a:r>
              <a:rPr lang="en-US" dirty="0"/>
              <a:t>Design | Implementation | (Multiple) Uses</a:t>
            </a:r>
          </a:p>
          <a:p>
            <a:r>
              <a:rPr lang="en-US" dirty="0"/>
              <a:t>Swagger Composition</a:t>
            </a:r>
          </a:p>
          <a:p>
            <a:r>
              <a:rPr lang="en-US" dirty="0"/>
              <a:t>Artifact Generation</a:t>
            </a:r>
          </a:p>
          <a:p>
            <a:r>
              <a:rPr lang="en-US" dirty="0"/>
              <a:t>Implementation Starter(s)</a:t>
            </a:r>
          </a:p>
          <a:p>
            <a:r>
              <a:rPr lang="en-US" dirty="0"/>
              <a:t>Additional Considerations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2741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5B2A-60C0-4124-BE1C-FBE9AA6E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Table Catalogs to Text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CD35A-9156-4982-AB10-8FFC20544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9" y="1554727"/>
            <a:ext cx="6461332" cy="421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10A31-A35A-40CE-A2CE-945A981E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726" y="2207844"/>
            <a:ext cx="4476750" cy="290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19742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EDD8-BE63-4AD2-8250-B1EA8A03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Add-In for AW Data Dictionary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9F05A-8794-4C5D-B0A8-0DDE2FC4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" y="1602555"/>
            <a:ext cx="5178673" cy="398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F0F37-08F2-4398-9214-46C074F9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95" y="2306843"/>
            <a:ext cx="5979737" cy="373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69FB4-5758-472C-8777-34BF2F25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953" y="1414020"/>
            <a:ext cx="2049544" cy="229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11853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D24E-1996-4163-BF13-0F4EF71D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Office 365 Authentication (OpenID)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DC8A9-48A1-487A-BF28-77B5B08F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8" y="1324730"/>
            <a:ext cx="6178534" cy="2838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5BCD8-1140-4F7F-810A-1FE6F15E6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59" y="1769416"/>
            <a:ext cx="5161274" cy="2489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36A00-9B8E-4DB4-BBC8-3424814FE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124" y="4524771"/>
            <a:ext cx="4213033" cy="1338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C7A323-0745-4ADA-B1B9-4F2F47E5E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67" y="4034672"/>
            <a:ext cx="7011412" cy="2094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00016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0CCB-403C-4C5A-9C36-5C897A62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AASHTOWare API “In Action” Prelim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CD9C-4019-4D55-AC88-ECF1EA35B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Routines by Product Modules</a:t>
            </a:r>
          </a:p>
          <a:p>
            <a:r>
              <a:rPr lang="en-US" dirty="0"/>
              <a:t>Functional Organization</a:t>
            </a:r>
          </a:p>
          <a:p>
            <a:r>
              <a:rPr lang="en-US" dirty="0"/>
              <a:t>Referencing shared/global components</a:t>
            </a:r>
          </a:p>
          <a:p>
            <a:r>
              <a:rPr lang="en-US" dirty="0"/>
              <a:t>Representative Scenarios Between 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7BE22-819E-4359-AC6C-43AC3575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96" y="3897210"/>
            <a:ext cx="5042504" cy="2279753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3EEB39A0-D562-4A07-8094-F56E3F51A02A}"/>
              </a:ext>
            </a:extLst>
          </p:cNvPr>
          <p:cNvSpPr/>
          <p:nvPr/>
        </p:nvSpPr>
        <p:spPr>
          <a:xfrm>
            <a:off x="6268825" y="3897210"/>
            <a:ext cx="593888" cy="2279753"/>
          </a:xfrm>
          <a:prstGeom prst="rightBrace">
            <a:avLst>
              <a:gd name="adj1" fmla="val 8333"/>
              <a:gd name="adj2" fmla="val 50414"/>
            </a:avLst>
          </a:prstGeom>
          <a:ln w="38100">
            <a:solidFill>
              <a:srgbClr val="FB4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22C4A-55D0-46D6-833E-E4E48EA1426C}"/>
              </a:ext>
            </a:extLst>
          </p:cNvPr>
          <p:cNvSpPr txBox="1"/>
          <p:nvPr/>
        </p:nvSpPr>
        <p:spPr>
          <a:xfrm>
            <a:off x="7456602" y="4807670"/>
            <a:ext cx="291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Roadmap Sample Takeaways </a:t>
            </a:r>
          </a:p>
          <a:p>
            <a:r>
              <a:rPr lang="en-US" dirty="0"/>
              <a:t>From Phase 1 Conclusions</a:t>
            </a:r>
          </a:p>
        </p:txBody>
      </p:sp>
    </p:spTree>
    <p:extLst>
      <p:ext uri="{BB962C8B-B14F-4D97-AF65-F5344CB8AC3E}">
        <p14:creationId xmlns:p14="http://schemas.microsoft.com/office/powerpoint/2010/main" val="141118780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2 Look-Ahead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Scenario Breakout</a:t>
            </a:r>
          </a:p>
          <a:p>
            <a:pPr lvl="1"/>
            <a:r>
              <a:rPr lang="en-US" dirty="0"/>
              <a:t>Send Completed Projects from AW Project to AW BrM</a:t>
            </a:r>
          </a:p>
          <a:p>
            <a:pPr lvl="1"/>
            <a:r>
              <a:rPr lang="en-US" dirty="0"/>
              <a:t>Isolating the scenario goal</a:t>
            </a:r>
          </a:p>
          <a:p>
            <a:pPr lvl="1"/>
            <a:r>
              <a:rPr lang="en-US" dirty="0"/>
              <a:t>Translating the goal to the REST API</a:t>
            </a:r>
          </a:p>
          <a:p>
            <a:pPr lvl="1"/>
            <a:r>
              <a:rPr lang="en-US" dirty="0"/>
              <a:t>Data: Parameters | Response Payload | Data Dictionary Ref</a:t>
            </a:r>
          </a:p>
          <a:p>
            <a:pPr lvl="1"/>
            <a:r>
              <a:rPr lang="en-US" dirty="0"/>
              <a:t>Nuance, Balance, Pollution, Deliberate Exceptions</a:t>
            </a:r>
          </a:p>
          <a:p>
            <a:r>
              <a:rPr lang="en-US" dirty="0"/>
              <a:t>Flavor of the Month: Vanilla (Plain, Sugar-Free)</a:t>
            </a:r>
          </a:p>
          <a:p>
            <a:r>
              <a:rPr lang="en-US" dirty="0"/>
              <a:t>Determining Design Dependencies</a:t>
            </a:r>
          </a:p>
          <a:p>
            <a:r>
              <a:rPr lang="en-US" dirty="0"/>
              <a:t>Shared Components</a:t>
            </a:r>
          </a:p>
          <a:p>
            <a:r>
              <a:rPr lang="en-US" dirty="0"/>
              <a:t>Shared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Sessions’ Format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Review Workgroup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572-5278-4ED5-8FAA-7F0542CE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Sessions are conducted every month</a:t>
            </a:r>
          </a:p>
          <a:p>
            <a:r>
              <a:rPr lang="en-US" dirty="0"/>
              <a:t>API Design Progress, Priorities, and Planning</a:t>
            </a:r>
          </a:p>
          <a:p>
            <a:r>
              <a:rPr lang="en-US" dirty="0"/>
              <a:t>Collaborative discussions around usage</a:t>
            </a:r>
          </a:p>
          <a:p>
            <a:r>
              <a:rPr lang="en-US" dirty="0"/>
              <a:t>Hands-on exercises for demonstration</a:t>
            </a:r>
          </a:p>
          <a:p>
            <a:r>
              <a:rPr lang="en-US" dirty="0"/>
              <a:t>Interactive and accessible references</a:t>
            </a:r>
          </a:p>
          <a:p>
            <a:r>
              <a:rPr lang="en-US" dirty="0"/>
              <a:t>Session content will be added to the Lab Portal</a:t>
            </a:r>
          </a:p>
        </p:txBody>
      </p:sp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(Portal) Introduction</a:t>
            </a: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990" y="1680292"/>
            <a:ext cx="8457223" cy="1373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+mj-lt"/>
              </a:rPr>
              <a:t>AASHTOWare Data Lab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ACFA-5564-4622-BB69-A38079DF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Access – Registration, Content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D7A8-A3FA-4E0F-ABE0-77CA788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Lab and resources’ access will be controlled</a:t>
            </a:r>
          </a:p>
          <a:p>
            <a:r>
              <a:rPr lang="en-US" dirty="0"/>
              <a:t>Existing AASHTOWare credentials are your sign-in</a:t>
            </a:r>
          </a:p>
          <a:p>
            <a:r>
              <a:rPr lang="en-US" dirty="0"/>
              <a:t>New users register with AASHTOWare from the Lab</a:t>
            </a:r>
          </a:p>
          <a:p>
            <a:r>
              <a:rPr lang="en-US" dirty="0"/>
              <a:t>Once approved, permissions are role-based</a:t>
            </a:r>
          </a:p>
          <a:p>
            <a:r>
              <a:rPr lang="en-US" dirty="0"/>
              <a:t>This is a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04039313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CAD-25C1-4C59-AF46-82B2014B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D877-6AC8-4FCD-A7CD-6EFB5CC6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updates with complete samples</a:t>
            </a:r>
          </a:p>
          <a:p>
            <a:r>
              <a:rPr lang="en-US" dirty="0"/>
              <a:t>Incorporation of collaboration discussion topics</a:t>
            </a:r>
          </a:p>
          <a:p>
            <a:r>
              <a:rPr lang="en-US" dirty="0"/>
              <a:t>Intended to reflect API Draft progress</a:t>
            </a:r>
          </a:p>
          <a:p>
            <a:r>
              <a:rPr lang="en-US" dirty="0"/>
              <a:t>Part of the hands-on virtual walkthroughs</a:t>
            </a:r>
          </a:p>
          <a:p>
            <a:r>
              <a:rPr lang="en-US" dirty="0"/>
              <a:t>Accessible from the Data Lab for self-paced inspection</a:t>
            </a:r>
          </a:p>
          <a:p>
            <a:r>
              <a:rPr lang="en-US" dirty="0"/>
              <a:t>Organized to match implementation and usage areas</a:t>
            </a:r>
          </a:p>
        </p:txBody>
      </p:sp>
    </p:spTree>
    <p:extLst>
      <p:ext uri="{BB962C8B-B14F-4D97-AF65-F5344CB8AC3E}">
        <p14:creationId xmlns:p14="http://schemas.microsoft.com/office/powerpoint/2010/main" val="387767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857</Words>
  <Application>Microsoft Office PowerPoint</Application>
  <PresentationFormat>Widescreen</PresentationFormat>
  <Paragraphs>181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Gentium Basic</vt:lpstr>
      <vt:lpstr>Georgia</vt:lpstr>
      <vt:lpstr>Montserrat</vt:lpstr>
      <vt:lpstr>Symbol</vt:lpstr>
      <vt:lpstr>Verdana</vt:lpstr>
      <vt:lpstr>Office Theme</vt:lpstr>
      <vt:lpstr>AASHTOWARE DATA INTEGRATION FRAMEWORK Phase 2 – Session 1</vt:lpstr>
      <vt:lpstr>AGENDA</vt:lpstr>
      <vt:lpstr>Today’s Session will be Recorded</vt:lpstr>
      <vt:lpstr>Sessions’ Format General Overview</vt:lpstr>
      <vt:lpstr>Phase 2 Review Workgroup Sessions </vt:lpstr>
      <vt:lpstr>Lab (Portal) Introduction</vt:lpstr>
      <vt:lpstr>AASHTOWare Data Lab</vt:lpstr>
      <vt:lpstr>Lab Access – Registration, Content Access</vt:lpstr>
      <vt:lpstr>Lab Exercises</vt:lpstr>
      <vt:lpstr>API Documentation</vt:lpstr>
      <vt:lpstr>Collaboration</vt:lpstr>
      <vt:lpstr>Collaboration Channels</vt:lpstr>
      <vt:lpstr>Monthly Review Sessions</vt:lpstr>
      <vt:lpstr>Microsoft Teams</vt:lpstr>
      <vt:lpstr>Use of Swagger Tooling for OpenAPI 3.0 Standard</vt:lpstr>
      <vt:lpstr>What is the OpenAPI 3.0 Standard</vt:lpstr>
      <vt:lpstr>The Big Picture</vt:lpstr>
      <vt:lpstr>API Design Goals</vt:lpstr>
      <vt:lpstr>Swagger Authoring, Tooling</vt:lpstr>
      <vt:lpstr>Lab Exercise 1</vt:lpstr>
      <vt:lpstr>API Basis, Data Dictionary Example</vt:lpstr>
      <vt:lpstr>Download Table Catalogs to Text File</vt:lpstr>
      <vt:lpstr>Excel Add-In for AW Data Dictionary Sources</vt:lpstr>
      <vt:lpstr>MS Office 365 Authentication (OpenID)</vt:lpstr>
      <vt:lpstr>AASHTOWare API “In Action” Prelim</vt:lpstr>
      <vt:lpstr>Session 2 Look-Ahead</vt:lpstr>
      <vt:lpstr>Highlights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1</dc:title>
  <dc:creator>sedrick bouknight</dc:creator>
  <cp:lastModifiedBy>sedrick bouknight</cp:lastModifiedBy>
  <cp:revision>69</cp:revision>
  <dcterms:created xsi:type="dcterms:W3CDTF">2020-09-14T16:15:32Z</dcterms:created>
  <dcterms:modified xsi:type="dcterms:W3CDTF">2020-09-16T16:05:11Z</dcterms:modified>
</cp:coreProperties>
</file>