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28"/>
  </p:notesMasterIdLst>
  <p:handoutMasterIdLst>
    <p:handoutMasterId r:id="rId29"/>
  </p:handoutMasterIdLst>
  <p:sldIdLst>
    <p:sldId id="256" r:id="rId5"/>
    <p:sldId id="367" r:id="rId6"/>
    <p:sldId id="723" r:id="rId7"/>
    <p:sldId id="571" r:id="rId8"/>
    <p:sldId id="720" r:id="rId9"/>
    <p:sldId id="708" r:id="rId10"/>
    <p:sldId id="557" r:id="rId11"/>
    <p:sldId id="721" r:id="rId12"/>
    <p:sldId id="709" r:id="rId13"/>
    <p:sldId id="726" r:id="rId14"/>
    <p:sldId id="711" r:id="rId15"/>
    <p:sldId id="727" r:id="rId16"/>
    <p:sldId id="439" r:id="rId17"/>
    <p:sldId id="712" r:id="rId18"/>
    <p:sldId id="713" r:id="rId19"/>
    <p:sldId id="705" r:id="rId20"/>
    <p:sldId id="714" r:id="rId21"/>
    <p:sldId id="258" r:id="rId22"/>
    <p:sldId id="728" r:id="rId23"/>
    <p:sldId id="729" r:id="rId24"/>
    <p:sldId id="559" r:id="rId25"/>
    <p:sldId id="725" r:id="rId26"/>
    <p:sldId id="508" r:id="rId27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" id="{62242696-66BD-466C-BD8A-E1D1B2EC8C57}">
          <p14:sldIdLst>
            <p14:sldId id="256"/>
            <p14:sldId id="367"/>
            <p14:sldId id="723"/>
            <p14:sldId id="571"/>
            <p14:sldId id="720"/>
            <p14:sldId id="708"/>
            <p14:sldId id="557"/>
            <p14:sldId id="721"/>
            <p14:sldId id="709"/>
            <p14:sldId id="726"/>
            <p14:sldId id="711"/>
            <p14:sldId id="727"/>
            <p14:sldId id="439"/>
            <p14:sldId id="712"/>
            <p14:sldId id="713"/>
            <p14:sldId id="705"/>
            <p14:sldId id="714"/>
            <p14:sldId id="258"/>
            <p14:sldId id="728"/>
            <p14:sldId id="729"/>
            <p14:sldId id="559"/>
            <p14:sldId id="725"/>
            <p14:sldId id="508"/>
          </p14:sldIdLst>
        </p14:section>
        <p14:section name="Closing" id="{C5536E02-E3A6-40D4-B854-C94EEE895E8E}">
          <p14:sldIdLst/>
        </p14:section>
        <p14:section name="Extra Slides" id="{4DFE9258-99B0-4407-8CB5-0FE57F4A241B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, Larissa" initials="JL" lastIdx="13" clrIdx="0">
    <p:extLst>
      <p:ext uri="{19B8F6BF-5375-455C-9EA6-DF929625EA0E}">
        <p15:presenceInfo xmlns:p15="http://schemas.microsoft.com/office/powerpoint/2012/main" userId="S-1-5-21-527237240-1500820517-725345543-4323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33A"/>
    <a:srgbClr val="1C2B39"/>
    <a:srgbClr val="DF7100"/>
    <a:srgbClr val="D8E6F0"/>
    <a:srgbClr val="9DC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4" autoAdjust="0"/>
    <p:restoredTop sz="88484" autoAdjust="0"/>
  </p:normalViewPr>
  <p:slideViewPr>
    <p:cSldViewPr snapToGrid="0">
      <p:cViewPr varScale="1">
        <p:scale>
          <a:sx n="101" d="100"/>
          <a:sy n="101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698" cy="481875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1"/>
            <a:ext cx="3169698" cy="481875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r">
              <a:defRPr sz="1300"/>
            </a:lvl1pPr>
          </a:lstStyle>
          <a:p>
            <a:fld id="{CD68F10F-FC9C-4BA2-9E8C-38909307C90A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1875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1875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r">
              <a:defRPr sz="1300"/>
            </a:lvl1pPr>
          </a:lstStyle>
          <a:p>
            <a:fld id="{A30DD108-3C52-4937-97BB-CE0513A334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78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1728"/>
          </a:xfrm>
          <a:prstGeom prst="rect">
            <a:avLst/>
          </a:prstGeom>
        </p:spPr>
        <p:txBody>
          <a:bodyPr vert="horz" lIns="96659" tIns="48329" rIns="96659" bIns="4832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1728"/>
          </a:xfrm>
          <a:prstGeom prst="rect">
            <a:avLst/>
          </a:prstGeom>
        </p:spPr>
        <p:txBody>
          <a:bodyPr vert="horz" lIns="96659" tIns="48329" rIns="96659" bIns="48329" rtlCol="0"/>
          <a:lstStyle>
            <a:lvl1pPr algn="r">
              <a:defRPr sz="1300"/>
            </a:lvl1pPr>
          </a:lstStyle>
          <a:p>
            <a:fld id="{B821C9C7-3045-4F99-9442-A186BD2BFA04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9" tIns="48329" rIns="96659" bIns="4832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9"/>
            <a:ext cx="5852160" cy="3780473"/>
          </a:xfrm>
          <a:prstGeom prst="rect">
            <a:avLst/>
          </a:prstGeom>
        </p:spPr>
        <p:txBody>
          <a:bodyPr vert="horz" lIns="96659" tIns="48329" rIns="96659" bIns="4832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6"/>
            <a:ext cx="3169920" cy="481727"/>
          </a:xfrm>
          <a:prstGeom prst="rect">
            <a:avLst/>
          </a:prstGeom>
        </p:spPr>
        <p:txBody>
          <a:bodyPr vert="horz" lIns="96659" tIns="48329" rIns="96659" bIns="4832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6"/>
            <a:ext cx="3169920" cy="481727"/>
          </a:xfrm>
          <a:prstGeom prst="rect">
            <a:avLst/>
          </a:prstGeom>
        </p:spPr>
        <p:txBody>
          <a:bodyPr vert="horz" lIns="96659" tIns="48329" rIns="96659" bIns="48329" rtlCol="0" anchor="b"/>
          <a:lstStyle>
            <a:lvl1pPr algn="r">
              <a:defRPr sz="1300"/>
            </a:lvl1pPr>
          </a:lstStyle>
          <a:p>
            <a:fld id="{FBAF544D-9319-43E9-9AA1-E62C8DD135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2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80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73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523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719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84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00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Read-Only overlapping scenarios “common denominator” from top 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34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51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20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278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578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 on lab portal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28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31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Technical highlights of credentials’ reuse, then cont with demo: managed by AASHTO(Ware)</a:t>
            </a:r>
          </a:p>
          <a:p>
            <a:r>
              <a:rPr lang="en-US" dirty="0"/>
              <a:t>Emphasize WIP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82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– show examples, prelude discussion: prior to the prelim</a:t>
            </a:r>
            <a:br>
              <a:rPr lang="en-US" dirty="0"/>
            </a:br>
            <a:r>
              <a:rPr lang="en-US" dirty="0"/>
              <a:t>Address organization of exercises &amp; *purpose*</a:t>
            </a:r>
          </a:p>
          <a:p>
            <a:r>
              <a:rPr lang="en-US" dirty="0"/>
              <a:t>Access, management – for later usage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42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5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122258"/>
            <a:ext cx="12192000" cy="1735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1"/>
            <a:ext cx="12192001" cy="5595487"/>
          </a:xfrm>
          <a:prstGeom prst="rect">
            <a:avLst/>
          </a:prstGeom>
          <a:solidFill>
            <a:srgbClr val="1C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" y="5595488"/>
            <a:ext cx="12192001" cy="795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8984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61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1C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2091" y="416896"/>
            <a:ext cx="8959039" cy="416896"/>
          </a:xfrm>
        </p:spPr>
        <p:txBody>
          <a:bodyPr anchor="ctr">
            <a:normAutofit/>
          </a:bodyPr>
          <a:lstStyle>
            <a:lvl1pPr algn="l">
              <a:defRPr sz="1800" spc="600">
                <a:solidFill>
                  <a:srgbClr val="FB433A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61572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1C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25503" y="0"/>
            <a:ext cx="8216348" cy="6858000"/>
          </a:xfrm>
          <a:prstGeom prst="rect">
            <a:avLst/>
          </a:prstGeom>
          <a:blipFill dpi="0" rotWithShape="1">
            <a:blip r:embed="rId2" cstate="email">
              <a:alphaModFix amt="5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12192000" cy="6857999"/>
          </a:xfrm>
        </p:spPr>
        <p:txBody>
          <a:bodyPr anchor="ctr">
            <a:normAutofit/>
          </a:bodyPr>
          <a:lstStyle>
            <a:lvl1pPr algn="ctr">
              <a:defRPr sz="60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8329" y="375148"/>
            <a:ext cx="1002592" cy="35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11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1C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1598213"/>
            <a:ext cx="8959039" cy="2425149"/>
          </a:xfrm>
        </p:spPr>
        <p:txBody>
          <a:bodyPr anchor="t">
            <a:normAutofit/>
          </a:bodyPr>
          <a:lstStyle>
            <a:lvl1pPr algn="l"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3441" y="5852160"/>
            <a:ext cx="1717121" cy="61225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86252"/>
            <a:ext cx="5892800" cy="317500"/>
          </a:xfrm>
        </p:spPr>
        <p:txBody>
          <a:bodyPr anchor="ctr">
            <a:noAutofit/>
          </a:bodyPr>
          <a:lstStyle>
            <a:lvl1pPr marL="0" indent="0">
              <a:buNone/>
              <a:defRPr sz="1200" spc="600">
                <a:solidFill>
                  <a:srgbClr val="FB433A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STAGE</a:t>
            </a:r>
          </a:p>
        </p:txBody>
      </p:sp>
    </p:spTree>
    <p:extLst>
      <p:ext uri="{BB962C8B-B14F-4D97-AF65-F5344CB8AC3E}">
        <p14:creationId xmlns:p14="http://schemas.microsoft.com/office/powerpoint/2010/main" val="3268341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0"/>
          </p:nvPr>
        </p:nvSpPr>
        <p:spPr>
          <a:xfrm>
            <a:off x="429161" y="1228775"/>
            <a:ext cx="6271047" cy="477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29685" y="389756"/>
            <a:ext cx="9906543" cy="420140"/>
          </a:xfr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rgbClr val="FB433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8544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161" y="465151"/>
            <a:ext cx="11211760" cy="574150"/>
          </a:xfrm>
        </p:spPr>
        <p:txBody>
          <a:bodyPr/>
          <a:lstStyle>
            <a:lvl1pPr>
              <a:defRPr>
                <a:solidFill>
                  <a:srgbClr val="FB433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172201" y="1228775"/>
            <a:ext cx="5468721" cy="4637828"/>
          </a:xfrm>
        </p:spPr>
        <p:txBody>
          <a:bodyPr/>
          <a:lstStyle>
            <a:lvl1pPr>
              <a:lnSpc>
                <a:spcPts val="3200"/>
              </a:lnSpc>
              <a:spcBef>
                <a:spcPts val="1500"/>
              </a:spcBef>
              <a:defRPr sz="2200"/>
            </a:lvl1pPr>
            <a:lvl2pPr>
              <a:defRPr sz="22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1"/>
          </p:nvPr>
        </p:nvSpPr>
        <p:spPr>
          <a:xfrm>
            <a:off x="429161" y="1228775"/>
            <a:ext cx="5468721" cy="463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47737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32361" y="1396040"/>
            <a:ext cx="4934960" cy="4470563"/>
          </a:xfrm>
        </p:spPr>
        <p:txBody>
          <a:bodyPr>
            <a:noAutofit/>
          </a:bodyPr>
          <a:lstStyle>
            <a:lvl1pPr marL="0" indent="0">
              <a:buNone/>
              <a:defRPr sz="2000" b="1" i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 i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000" b="1" i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000" b="1" i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000" b="1" i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384078" y="1396040"/>
            <a:ext cx="5256844" cy="44705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9685" y="396511"/>
            <a:ext cx="10229849" cy="490903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FB433A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96858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29161" y="312751"/>
            <a:ext cx="9604964" cy="574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125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032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193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5461"/>
          </a:xfrm>
        </p:spPr>
        <p:txBody>
          <a:bodyPr/>
          <a:lstStyle>
            <a:lvl1pPr>
              <a:defRPr b="1">
                <a:solidFill>
                  <a:srgbClr val="FB433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502229"/>
            <a:ext cx="5181600" cy="4674734"/>
          </a:xfrm>
        </p:spPr>
        <p:txBody>
          <a:bodyPr/>
          <a:lstStyle>
            <a:lvl1pPr marL="228600" indent="-228600">
              <a:buClr>
                <a:srgbClr val="FB433A"/>
              </a:buClr>
              <a:buFont typeface="Symbol" panose="05050102010706020507" pitchFamily="18" charset="2"/>
              <a:buChar char=""/>
              <a:defRPr b="0"/>
            </a:lvl1pPr>
            <a:lvl2pPr marL="685800" indent="-228600">
              <a:buClr>
                <a:srgbClr val="FB433A"/>
              </a:buClr>
              <a:buFont typeface="Symbol" panose="05050102010706020507" pitchFamily="18" charset="2"/>
              <a:buChar char="¾"/>
              <a:defRPr/>
            </a:lvl2pPr>
            <a:lvl3pPr marL="1143000" indent="-228600">
              <a:buClr>
                <a:srgbClr val="FB433A"/>
              </a:buClr>
              <a:buFont typeface="Symbol" panose="05050102010706020507" pitchFamily="18" charset="2"/>
              <a:buChar char="¾"/>
              <a:defRPr baseline="0"/>
            </a:lvl3pPr>
            <a:lvl4pPr marL="1600200" indent="-228600">
              <a:buClr>
                <a:srgbClr val="FB433A"/>
              </a:buClr>
              <a:buFont typeface="Symbol" panose="05050102010706020507" pitchFamily="18" charset="2"/>
              <a:buChar char="¾"/>
              <a:defRPr/>
            </a:lvl4pPr>
            <a:lvl5pPr marL="2057400" indent="-228600">
              <a:buClr>
                <a:srgbClr val="FB433A"/>
              </a:buClr>
              <a:buFont typeface="Symbol" panose="05050102010706020507" pitchFamily="18" charset="2"/>
              <a:buChar char="¾"/>
              <a:defRPr/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502229"/>
            <a:ext cx="5181600" cy="4674734"/>
          </a:xfrm>
        </p:spPr>
        <p:txBody>
          <a:bodyPr/>
          <a:lstStyle>
            <a:lvl1pPr marL="228600" indent="-228600">
              <a:buClr>
                <a:srgbClr val="FF0000"/>
              </a:buClr>
              <a:buFont typeface="Symbol" panose="05050102010706020507" pitchFamily="18" charset="2"/>
              <a:buChar char="¾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</p:spTree>
    <p:extLst>
      <p:ext uri="{BB962C8B-B14F-4D97-AF65-F5344CB8AC3E}">
        <p14:creationId xmlns:p14="http://schemas.microsoft.com/office/powerpoint/2010/main" val="68549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6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7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3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6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29161" y="6345995"/>
            <a:ext cx="6925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60E3814-2368-47A8-9136-A98A086DE308}" type="slidenum">
              <a:rPr lang="en-US" sz="1050" b="1" spc="0" smtClean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spc="0" dirty="0">
              <a:solidFill>
                <a:srgbClr val="FB433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085" y="6361238"/>
            <a:ext cx="504835" cy="2173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51078" y="6231795"/>
            <a:ext cx="11089844" cy="3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21663" y="6344495"/>
            <a:ext cx="7790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spc="3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AASHTOWare Standard Data Integration Framework</a:t>
            </a:r>
            <a:endParaRPr lang="en-US" sz="1050" b="0" spc="3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4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4" r:id="rId13"/>
    <p:sldLayoutId id="2147483672" r:id="rId14"/>
    <p:sldLayoutId id="2147483677" r:id="rId15"/>
    <p:sldLayoutId id="2147483664" r:id="rId16"/>
    <p:sldLayoutId id="2147483678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B433A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FB433A"/>
        </a:buClr>
        <a:buFont typeface="Symbol" panose="05050102010706020507" pitchFamily="18" charset="2"/>
        <a:buChar char="¾"/>
        <a:tabLst>
          <a:tab pos="457200" algn="l"/>
        </a:tabLst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FB433A"/>
        </a:buClr>
        <a:buFont typeface="Symbol" panose="05050102010706020507" pitchFamily="18" charset="2"/>
        <a:buChar char="¾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99971" y="1282956"/>
            <a:ext cx="6728791" cy="2425149"/>
          </a:xfrm>
        </p:spPr>
        <p:txBody>
          <a:bodyPr>
            <a:noAutofit/>
          </a:bodyPr>
          <a:lstStyle/>
          <a:p>
            <a:pPr algn="l"/>
            <a: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  <a:t>AASHTOWARE DATA INTEGRATION FRAMEWORK Phase 2 – Session 2</a:t>
            </a:r>
            <a:endParaRPr lang="en-US" sz="4400" b="0" spc="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314" y="844975"/>
            <a:ext cx="5039436" cy="548797"/>
          </a:xfrm>
        </p:spPr>
        <p:txBody>
          <a:bodyPr>
            <a:noAutofit/>
          </a:bodyPr>
          <a:lstStyle/>
          <a:p>
            <a:pPr algn="l"/>
            <a:r>
              <a:rPr lang="en-US" sz="1400" b="1" i="0" spc="350" dirty="0">
                <a:solidFill>
                  <a:srgbClr val="FFFF00"/>
                </a:solidFill>
                <a:latin typeface="Verdana" panose="020B0604030504040204" pitchFamily="34" charset="0"/>
              </a:rPr>
              <a:t>Review Session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14" y="5952453"/>
            <a:ext cx="1475377" cy="701407"/>
          </a:xfrm>
          <a:prstGeom prst="rect">
            <a:avLst/>
          </a:prstGeom>
        </p:spPr>
      </p:pic>
      <p:sp>
        <p:nvSpPr>
          <p:cNvPr id="14" name="Subtitle 10"/>
          <p:cNvSpPr txBox="1">
            <a:spLocks/>
          </p:cNvSpPr>
          <p:nvPr/>
        </p:nvSpPr>
        <p:spPr>
          <a:xfrm>
            <a:off x="961314" y="4146086"/>
            <a:ext cx="3320127" cy="20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75000"/>
                </a:schemeClr>
              </a:buClr>
              <a:buFont typeface="Gentium Basic" panose="02000503060000020004" pitchFamily="2" charset="0"/>
              <a:buNone/>
              <a:defRPr sz="2400" i="1" kern="1200">
                <a:solidFill>
                  <a:srgbClr val="FB433A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Gentium Basic" panose="02000503060000020004" pitchFamily="2" charset="0"/>
              <a:buNone/>
              <a:defRPr sz="2000" kern="1200">
                <a:solidFill>
                  <a:srgbClr val="1C2B3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Gentium Basic" panose="02000503060000020004" pitchFamily="2" charset="0"/>
              <a:buNone/>
              <a:defRPr sz="1800" kern="1200">
                <a:solidFill>
                  <a:srgbClr val="1C2B3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Gentium Basic" panose="02000503060000020004" pitchFamily="2" charset="0"/>
              <a:buNone/>
              <a:defRPr sz="1600" kern="1200">
                <a:solidFill>
                  <a:srgbClr val="1C2B3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Gentium Basic" panose="02000503060000020004" pitchFamily="2" charset="0"/>
              <a:buNone/>
              <a:defRPr sz="1600" kern="1200">
                <a:solidFill>
                  <a:srgbClr val="1C2B3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spc="3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November 5th, 2020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7813752" y="2020010"/>
            <a:ext cx="2708948" cy="2335301"/>
            <a:chOff x="8119840" y="3369613"/>
            <a:chExt cx="1943693" cy="1675598"/>
          </a:xfrm>
        </p:grpSpPr>
        <p:sp>
          <p:nvSpPr>
            <p:cNvPr id="59" name="Hexagon 58"/>
            <p:cNvSpPr/>
            <p:nvPr/>
          </p:nvSpPr>
          <p:spPr>
            <a:xfrm>
              <a:off x="8119840" y="3369613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>
              <a:off x="8188728" y="3429000"/>
              <a:ext cx="1805915" cy="1556824"/>
            </a:xfrm>
            <a:prstGeom prst="hexagon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548614" y="3271244"/>
            <a:ext cx="2708949" cy="2335301"/>
            <a:chOff x="8119840" y="1555409"/>
            <a:chExt cx="1943693" cy="1675598"/>
          </a:xfrm>
        </p:grpSpPr>
        <p:sp>
          <p:nvSpPr>
            <p:cNvPr id="62" name="Hexagon 61"/>
            <p:cNvSpPr/>
            <p:nvPr/>
          </p:nvSpPr>
          <p:spPr>
            <a:xfrm>
              <a:off x="8119840" y="1555409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>
              <a:off x="8188728" y="1614796"/>
              <a:ext cx="1805915" cy="1556824"/>
            </a:xfrm>
            <a:prstGeom prst="hexagon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078886" y="3294363"/>
            <a:ext cx="2708948" cy="2335301"/>
            <a:chOff x="9788312" y="2461803"/>
            <a:chExt cx="1943693" cy="1675598"/>
          </a:xfrm>
        </p:grpSpPr>
        <p:sp>
          <p:nvSpPr>
            <p:cNvPr id="65" name="Hexagon 64"/>
            <p:cNvSpPr/>
            <p:nvPr/>
          </p:nvSpPr>
          <p:spPr>
            <a:xfrm>
              <a:off x="9788312" y="2461803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>
              <a:off x="9857200" y="2521190"/>
              <a:ext cx="1805915" cy="1556824"/>
            </a:xfrm>
            <a:prstGeom prst="hexagon">
              <a:avLst/>
            </a:prstGeom>
            <a:blipFill dpi="0"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19858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813750" y="4514741"/>
            <a:ext cx="2708948" cy="2335301"/>
            <a:chOff x="8124687" y="5181314"/>
            <a:chExt cx="1943693" cy="1675598"/>
          </a:xfrm>
        </p:grpSpPr>
        <p:sp>
          <p:nvSpPr>
            <p:cNvPr id="68" name="Hexagon 67"/>
            <p:cNvSpPr/>
            <p:nvPr/>
          </p:nvSpPr>
          <p:spPr>
            <a:xfrm>
              <a:off x="8124687" y="5181314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>
              <a:off x="8193575" y="5240701"/>
              <a:ext cx="1805915" cy="1556824"/>
            </a:xfrm>
            <a:prstGeom prst="hexagon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0063081" y="799632"/>
            <a:ext cx="2708948" cy="2335301"/>
            <a:chOff x="4778055" y="3361816"/>
            <a:chExt cx="1943693" cy="1675598"/>
          </a:xfrm>
        </p:grpSpPr>
        <p:sp>
          <p:nvSpPr>
            <p:cNvPr id="71" name="Hexagon 70"/>
            <p:cNvSpPr/>
            <p:nvPr/>
          </p:nvSpPr>
          <p:spPr>
            <a:xfrm>
              <a:off x="4778055" y="3361816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>
              <a:off x="4846943" y="3421203"/>
              <a:ext cx="1805915" cy="1556824"/>
            </a:xfrm>
            <a:prstGeom prst="hexagon">
              <a:avLst/>
            </a:prstGeom>
            <a:blipFill dpi="0"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063" y="4604615"/>
            <a:ext cx="1069378" cy="8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8318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28C5-910A-4FE0-992A-34DEB9DF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 API Organization 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1FFB4C-1191-40EF-8A33-F7FE1177B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1422880"/>
            <a:ext cx="7429500" cy="3641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B254CE-0CE8-4769-8689-A8D51D58D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275" y="1690688"/>
            <a:ext cx="5844542" cy="1890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15700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652F4-FCF7-4667-A1AA-153369E55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Distinction by Project,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2744C-F6FB-4259-9E08-E0332BA80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AW Product serves as a conceptual container for related functionality, management, or supporting resources</a:t>
            </a:r>
          </a:p>
          <a:p>
            <a:r>
              <a:rPr lang="en-US" dirty="0"/>
              <a:t>A further segmentation then allows implementation at the most appropriate functional level </a:t>
            </a:r>
          </a:p>
          <a:p>
            <a:r>
              <a:rPr lang="en-US" dirty="0"/>
              <a:t>The Phase 1 analysis and resulting data dictionary helps to illustrate where these natural boundaries exist.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29833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990E6-500E-4076-9786-7A7B89F67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Occurs by Module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BA1519-6889-40A3-A229-EA74E1849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70" y="1512022"/>
            <a:ext cx="7303038" cy="3427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D09A9D-98F8-4B46-90C5-83E971C03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845" y="3290777"/>
            <a:ext cx="6545063" cy="2752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3583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API Security Components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0997829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C6EF-DA3E-4096-AFA0-BCFCED59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OpenAPI Standard: Authentication |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C42AC-95B9-4593-A641-5C278EFC1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OpenAPI Standard provides </a:t>
            </a:r>
            <a:r>
              <a:rPr lang="en-US" i="1" dirty="0"/>
              <a:t>design</a:t>
            </a:r>
            <a:r>
              <a:rPr lang="en-US" dirty="0"/>
              <a:t> support for a number of authentication methods</a:t>
            </a:r>
          </a:p>
          <a:p>
            <a:r>
              <a:rPr lang="en-US" dirty="0"/>
              <a:t>The OpenAPI Standard supports modern enterprise practices for defining access contexts via scopes</a:t>
            </a:r>
          </a:p>
          <a:p>
            <a:r>
              <a:rPr lang="en-US" dirty="0"/>
              <a:t>Using the authentication and access definitions, API security can be address from inception: ‘Secure by Design’</a:t>
            </a:r>
          </a:p>
          <a:p>
            <a:r>
              <a:rPr lang="en-US" dirty="0"/>
              <a:t>This </a:t>
            </a:r>
            <a:r>
              <a:rPr lang="en-US" i="1" dirty="0"/>
              <a:t>does not</a:t>
            </a:r>
            <a:r>
              <a:rPr lang="en-US" dirty="0"/>
              <a:t> provide the authentication mechanisms</a:t>
            </a:r>
          </a:p>
          <a:p>
            <a:r>
              <a:rPr lang="en-US" dirty="0"/>
              <a:t>Scope granularity is important</a:t>
            </a:r>
          </a:p>
        </p:txBody>
      </p:sp>
    </p:spTree>
    <p:extLst>
      <p:ext uri="{BB962C8B-B14F-4D97-AF65-F5344CB8AC3E}">
        <p14:creationId xmlns:p14="http://schemas.microsoft.com/office/powerpoint/2010/main" val="4020551131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A8531-837F-4B48-9C47-3BA310A91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Schemes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759FE1-3EA2-4ECA-ABD1-38F744A47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22" y="1375120"/>
            <a:ext cx="6600825" cy="3590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447421-8717-4976-AC4B-44B0ECE40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497" y="1818723"/>
            <a:ext cx="4607286" cy="4174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322671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Translating Scenarios</a:t>
            </a:r>
            <a:br>
              <a:rPr lang="en-US" sz="5400" dirty="0"/>
            </a:br>
            <a:r>
              <a:rPr lang="en-US" sz="5400" dirty="0"/>
              <a:t>to Formal API Goals</a:t>
            </a:r>
          </a:p>
        </p:txBody>
      </p:sp>
    </p:spTree>
    <p:extLst>
      <p:ext uri="{BB962C8B-B14F-4D97-AF65-F5344CB8AC3E}">
        <p14:creationId xmlns:p14="http://schemas.microsoft.com/office/powerpoint/2010/main" val="2840720745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394DC-81BF-45EB-9E7E-6AB7C8ED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BBE41-6D07-493D-B16B-29781A16E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goal is a design construct defining a capability</a:t>
            </a:r>
          </a:p>
          <a:p>
            <a:r>
              <a:rPr lang="en-US" dirty="0"/>
              <a:t>In evaluating a functional scenario a number of simple and dependents goals can be isolated</a:t>
            </a:r>
          </a:p>
          <a:p>
            <a:r>
              <a:rPr lang="en-US" dirty="0"/>
              <a:t>Goals are the basis of the API Design</a:t>
            </a:r>
          </a:p>
          <a:p>
            <a:r>
              <a:rPr lang="en-US" dirty="0"/>
              <a:t>What are some examples</a:t>
            </a:r>
          </a:p>
          <a:p>
            <a:pPr lvl="1"/>
            <a:r>
              <a:rPr lang="en-US" dirty="0"/>
              <a:t>Get account users</a:t>
            </a:r>
          </a:p>
          <a:p>
            <a:pPr lvl="1"/>
            <a:r>
              <a:rPr lang="en-US" dirty="0"/>
              <a:t>Create profile</a:t>
            </a:r>
          </a:p>
          <a:p>
            <a:pPr lvl="1"/>
            <a:r>
              <a:rPr lang="en-US" dirty="0"/>
              <a:t>Update profile</a:t>
            </a:r>
          </a:p>
          <a:p>
            <a:pPr lvl="1"/>
            <a:r>
              <a:rPr lang="en-US" dirty="0"/>
              <a:t>Query available projects</a:t>
            </a:r>
          </a:p>
          <a:p>
            <a:pPr lvl="1"/>
            <a:r>
              <a:rPr lang="en-US" dirty="0"/>
              <a:t>Update (just) the status on an activity</a:t>
            </a:r>
          </a:p>
          <a:p>
            <a:pPr lvl="1"/>
            <a:r>
              <a:rPr lang="en-US" dirty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124789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Lab Exercise 2:</a:t>
            </a:r>
            <a:br>
              <a:rPr lang="en-US" sz="5400" dirty="0"/>
            </a:br>
            <a:r>
              <a:rPr lang="en-US" sz="5400" dirty="0"/>
              <a:t>Phase 1 ‘ID-101’ </a:t>
            </a:r>
          </a:p>
        </p:txBody>
      </p:sp>
    </p:spTree>
    <p:extLst>
      <p:ext uri="{BB962C8B-B14F-4D97-AF65-F5344CB8AC3E}">
        <p14:creationId xmlns:p14="http://schemas.microsoft.com/office/powerpoint/2010/main" val="751136959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1AC230C-5B7A-4106-A32D-CA26A7AE7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658" y="211865"/>
            <a:ext cx="7379241" cy="45288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57D0E7-DF53-4299-9AB5-D161F014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Draft 0.2</a:t>
            </a:r>
          </a:p>
        </p:txBody>
      </p:sp>
      <p:sp>
        <p:nvSpPr>
          <p:cNvPr id="3" name="Cylinder 2">
            <a:extLst>
              <a:ext uri="{FF2B5EF4-FFF2-40B4-BE49-F238E27FC236}">
                <a16:creationId xmlns:a16="http://schemas.microsoft.com/office/drawing/2014/main" id="{6B38A696-0E8C-4115-B210-936E70C45436}"/>
              </a:ext>
            </a:extLst>
          </p:cNvPr>
          <p:cNvSpPr/>
          <p:nvPr/>
        </p:nvSpPr>
        <p:spPr>
          <a:xfrm>
            <a:off x="401797" y="1424566"/>
            <a:ext cx="2547257" cy="2928257"/>
          </a:xfrm>
          <a:prstGeom prst="can">
            <a:avLst/>
          </a:prstGeom>
          <a:solidFill>
            <a:srgbClr val="1C2B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AW Project</a:t>
            </a: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D2DAC07D-50F9-454F-BC6E-44A06F9D5395}"/>
              </a:ext>
            </a:extLst>
          </p:cNvPr>
          <p:cNvSpPr/>
          <p:nvPr/>
        </p:nvSpPr>
        <p:spPr>
          <a:xfrm>
            <a:off x="3851269" y="3276600"/>
            <a:ext cx="2547257" cy="2928257"/>
          </a:xfrm>
          <a:prstGeom prst="can">
            <a:avLst/>
          </a:prstGeom>
          <a:solidFill>
            <a:srgbClr val="FB4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AW Bridge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969CD93B-7163-4DF3-BC6C-4DF1039795C3}"/>
              </a:ext>
            </a:extLst>
          </p:cNvPr>
          <p:cNvCxnSpPr>
            <a:stCxn id="3" idx="4"/>
            <a:endCxn id="5" idx="2"/>
          </p:cNvCxnSpPr>
          <p:nvPr/>
        </p:nvCxnSpPr>
        <p:spPr>
          <a:xfrm>
            <a:off x="2949054" y="2888695"/>
            <a:ext cx="902215" cy="1852034"/>
          </a:xfrm>
          <a:prstGeom prst="bentConnector3">
            <a:avLst/>
          </a:prstGeom>
          <a:ln w="793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9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5780" y="1037411"/>
            <a:ext cx="558996" cy="580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5779" y="1869958"/>
            <a:ext cx="558996" cy="580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732093" y="2568146"/>
            <a:ext cx="10815742" cy="719922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45779" y="2638048"/>
            <a:ext cx="558996" cy="580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732091" y="1781327"/>
            <a:ext cx="10815744" cy="719922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/>
          <p:cNvSpPr/>
          <p:nvPr/>
        </p:nvSpPr>
        <p:spPr>
          <a:xfrm>
            <a:off x="732091" y="3353745"/>
            <a:ext cx="10815744" cy="719922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45777" y="3423647"/>
            <a:ext cx="558996" cy="580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732091" y="4118056"/>
            <a:ext cx="10815744" cy="719922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45777" y="4187958"/>
            <a:ext cx="558996" cy="580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AACCC2-D00A-3F43-BFD6-E9B1B2BF7153}"/>
              </a:ext>
            </a:extLst>
          </p:cNvPr>
          <p:cNvSpPr txBox="1"/>
          <p:nvPr/>
        </p:nvSpPr>
        <p:spPr>
          <a:xfrm>
            <a:off x="1708942" y="1150402"/>
            <a:ext cx="5609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Introduction &amp; Session 1 Recap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6C1D12-A8AB-CA45-AB6D-AD73DD3B813A}"/>
              </a:ext>
            </a:extLst>
          </p:cNvPr>
          <p:cNvSpPr txBox="1"/>
          <p:nvPr/>
        </p:nvSpPr>
        <p:spPr>
          <a:xfrm>
            <a:off x="1718462" y="1913397"/>
            <a:ext cx="5600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Organizing the Foundation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C33A8C-3E20-8842-8907-95D3EB165257}"/>
              </a:ext>
            </a:extLst>
          </p:cNvPr>
          <p:cNvSpPr txBox="1"/>
          <p:nvPr/>
        </p:nvSpPr>
        <p:spPr>
          <a:xfrm>
            <a:off x="1708942" y="3503279"/>
            <a:ext cx="798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What is a Goal? – How it all comes together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ABAF53-0681-B446-AC1A-FA6D16221F11}"/>
              </a:ext>
            </a:extLst>
          </p:cNvPr>
          <p:cNvSpPr txBox="1"/>
          <p:nvPr/>
        </p:nvSpPr>
        <p:spPr>
          <a:xfrm>
            <a:off x="1718459" y="2708698"/>
            <a:ext cx="7829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Establishing a Secure API Design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DBD23F-28F3-1743-93BC-1D5D1EE80F23}"/>
              </a:ext>
            </a:extLst>
          </p:cNvPr>
          <p:cNvSpPr txBox="1"/>
          <p:nvPr/>
        </p:nvSpPr>
        <p:spPr>
          <a:xfrm>
            <a:off x="1718462" y="4263626"/>
            <a:ext cx="9360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Lab Exercise 2: Completed Projects, AW Project </a:t>
            </a:r>
            <a:r>
              <a:rPr lang="en-US" sz="2800" b="1" dirty="0">
                <a:solidFill>
                  <a:srgbClr val="FFFF00"/>
                </a:solidFill>
                <a:sym typeface="Wingdings" panose="05000000000000000000" pitchFamily="2" charset="2"/>
              </a:rPr>
              <a:t> AW BrM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0871637-15DF-4A57-97CB-51D9A8D5F0E4}"/>
              </a:ext>
            </a:extLst>
          </p:cNvPr>
          <p:cNvSpPr/>
          <p:nvPr/>
        </p:nvSpPr>
        <p:spPr>
          <a:xfrm>
            <a:off x="732090" y="986638"/>
            <a:ext cx="10815744" cy="719922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5C8826E-1285-4437-A687-2F0EE4276673}"/>
              </a:ext>
            </a:extLst>
          </p:cNvPr>
          <p:cNvSpPr/>
          <p:nvPr/>
        </p:nvSpPr>
        <p:spPr>
          <a:xfrm>
            <a:off x="732090" y="4907880"/>
            <a:ext cx="10815744" cy="719922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1EB4D4-717F-4578-AD80-D70E3C9DDD92}"/>
              </a:ext>
            </a:extLst>
          </p:cNvPr>
          <p:cNvSpPr txBox="1"/>
          <p:nvPr/>
        </p:nvSpPr>
        <p:spPr>
          <a:xfrm>
            <a:off x="945776" y="4977783"/>
            <a:ext cx="558996" cy="580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68AF3F-493F-4A46-9768-5FB05D60B786}"/>
              </a:ext>
            </a:extLst>
          </p:cNvPr>
          <p:cNvSpPr txBox="1"/>
          <p:nvPr/>
        </p:nvSpPr>
        <p:spPr>
          <a:xfrm>
            <a:off x="1718461" y="5053450"/>
            <a:ext cx="597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Next Session Look-Ahead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48509DC-670E-42C1-8BB4-670568E7D50B}"/>
              </a:ext>
            </a:extLst>
          </p:cNvPr>
          <p:cNvSpPr/>
          <p:nvPr/>
        </p:nvSpPr>
        <p:spPr>
          <a:xfrm>
            <a:off x="732090" y="5737868"/>
            <a:ext cx="10815744" cy="719922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5FFF5-A358-4099-AB5D-DE92F9F06FBF}"/>
              </a:ext>
            </a:extLst>
          </p:cNvPr>
          <p:cNvSpPr txBox="1"/>
          <p:nvPr/>
        </p:nvSpPr>
        <p:spPr>
          <a:xfrm>
            <a:off x="945776" y="5807771"/>
            <a:ext cx="558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7698A-85C4-4964-B93D-628D9115ADB2}"/>
              </a:ext>
            </a:extLst>
          </p:cNvPr>
          <p:cNvSpPr txBox="1"/>
          <p:nvPr/>
        </p:nvSpPr>
        <p:spPr>
          <a:xfrm>
            <a:off x="1718461" y="5883438"/>
            <a:ext cx="597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Q&amp;A, Close Out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4649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9F66E0-93BE-4CBC-851D-87ED5D22ABC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B433A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 Quick Flashback…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860F06-034B-49E8-8583-43AFE797E1C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B433A"/>
              </a:buClr>
              <a:buFont typeface="Symbol" panose="05050102010706020507" pitchFamily="18" charset="2"/>
              <a:buChar char="¾"/>
              <a:tabLst>
                <a:tab pos="457200" algn="l"/>
              </a:tabLst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433A"/>
              </a:buClr>
              <a:buFont typeface="Symbol" panose="05050102010706020507" pitchFamily="18" charset="2"/>
              <a:buChar char="¾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API Design</a:t>
            </a:r>
          </a:p>
          <a:p>
            <a:r>
              <a:rPr lang="en-US" dirty="0"/>
              <a:t>API Implementation</a:t>
            </a:r>
          </a:p>
          <a:p>
            <a:r>
              <a:rPr lang="en-US" dirty="0"/>
              <a:t>API Use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882EA22-9289-45DD-8C68-C4FEB29567B7}"/>
              </a:ext>
            </a:extLst>
          </p:cNvPr>
          <p:cNvGrpSpPr/>
          <p:nvPr/>
        </p:nvGrpSpPr>
        <p:grpSpPr>
          <a:xfrm>
            <a:off x="4689639" y="3460422"/>
            <a:ext cx="1817802" cy="1679542"/>
            <a:chOff x="4619134" y="3460422"/>
            <a:chExt cx="1817802" cy="1679542"/>
          </a:xfrm>
          <a:solidFill>
            <a:srgbClr val="1C2B3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7" name="Graphic 6" descr="Factory">
              <a:extLst>
                <a:ext uri="{FF2B5EF4-FFF2-40B4-BE49-F238E27FC236}">
                  <a16:creationId xmlns:a16="http://schemas.microsoft.com/office/drawing/2014/main" id="{C72FD97D-10D9-46E7-AD6A-4CC6C7205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19134" y="3460422"/>
              <a:ext cx="1679542" cy="1679542"/>
            </a:xfrm>
            <a:prstGeom prst="rect">
              <a:avLst/>
            </a:prstGeom>
          </p:spPr>
        </p:pic>
        <p:pic>
          <p:nvPicPr>
            <p:cNvPr id="8" name="Graphic 7" descr="High voltage">
              <a:extLst>
                <a:ext uri="{FF2B5EF4-FFF2-40B4-BE49-F238E27FC236}">
                  <a16:creationId xmlns:a16="http://schemas.microsoft.com/office/drawing/2014/main" id="{183F984C-4B9D-48CB-A102-05A5ED464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92771" y="4495799"/>
              <a:ext cx="644165" cy="644165"/>
            </a:xfrm>
            <a:prstGeom prst="rect">
              <a:avLst/>
            </a:prstGeom>
          </p:spPr>
        </p:pic>
      </p:grpSp>
      <p:pic>
        <p:nvPicPr>
          <p:cNvPr id="9" name="Graphic 8" descr="Drawing compass">
            <a:extLst>
              <a:ext uri="{FF2B5EF4-FFF2-40B4-BE49-F238E27FC236}">
                <a16:creationId xmlns:a16="http://schemas.microsoft.com/office/drawing/2014/main" id="{CDA20884-2F49-4C86-86A2-B9D26EFADC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61968" y="3859490"/>
            <a:ext cx="1280474" cy="1280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Graphic 9" descr="Electric car">
            <a:extLst>
              <a:ext uri="{FF2B5EF4-FFF2-40B4-BE49-F238E27FC236}">
                <a16:creationId xmlns:a16="http://schemas.microsoft.com/office/drawing/2014/main" id="{DC015C44-B859-4FE1-A019-B56590D79B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54638" y="3686272"/>
            <a:ext cx="1453692" cy="14536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Arrow: Curved Up 10">
            <a:extLst>
              <a:ext uri="{FF2B5EF4-FFF2-40B4-BE49-F238E27FC236}">
                <a16:creationId xmlns:a16="http://schemas.microsoft.com/office/drawing/2014/main" id="{5C1D244C-53DB-4B0E-AE4B-A0E1DB294573}"/>
              </a:ext>
            </a:extLst>
          </p:cNvPr>
          <p:cNvSpPr/>
          <p:nvPr/>
        </p:nvSpPr>
        <p:spPr>
          <a:xfrm>
            <a:off x="3054285" y="5354425"/>
            <a:ext cx="2460395" cy="622169"/>
          </a:xfrm>
          <a:prstGeom prst="curvedUpArrow">
            <a:avLst/>
          </a:prstGeom>
          <a:solidFill>
            <a:srgbClr val="FB433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Arrow: Curved Down 11">
            <a:extLst>
              <a:ext uri="{FF2B5EF4-FFF2-40B4-BE49-F238E27FC236}">
                <a16:creationId xmlns:a16="http://schemas.microsoft.com/office/drawing/2014/main" id="{757A630E-8692-400C-85B3-33CC577E6B7B}"/>
              </a:ext>
            </a:extLst>
          </p:cNvPr>
          <p:cNvSpPr/>
          <p:nvPr/>
        </p:nvSpPr>
        <p:spPr>
          <a:xfrm>
            <a:off x="5529410" y="2941581"/>
            <a:ext cx="2775604" cy="743880"/>
          </a:xfrm>
          <a:prstGeom prst="curvedDownArrow">
            <a:avLst/>
          </a:prstGeom>
          <a:solidFill>
            <a:srgbClr val="FB433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90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Session 3 Look-Ahead</a:t>
            </a:r>
          </a:p>
        </p:txBody>
      </p:sp>
    </p:spTree>
    <p:extLst>
      <p:ext uri="{BB962C8B-B14F-4D97-AF65-F5344CB8AC3E}">
        <p14:creationId xmlns:p14="http://schemas.microsoft.com/office/powerpoint/2010/main" val="2274471063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2F69-BCD7-4461-A476-2D9CFE1F1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563AD-40FF-4A63-9E5E-C208B2DE8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Moving Data Dictionary to Schema Ontology</a:t>
            </a:r>
          </a:p>
          <a:p>
            <a:r>
              <a:rPr lang="en-US" dirty="0"/>
              <a:t>Read Operation Goals from High Impact Scenarios</a:t>
            </a:r>
          </a:p>
          <a:p>
            <a:r>
              <a:rPr lang="en-US" dirty="0"/>
              <a:t>AW Blaze v1.0</a:t>
            </a:r>
          </a:p>
          <a:p>
            <a:r>
              <a:rPr lang="en-US" dirty="0"/>
              <a:t>Authentication Sample/Example Implementation</a:t>
            </a:r>
          </a:p>
          <a:p>
            <a:r>
              <a:rPr lang="en-US" dirty="0"/>
              <a:t>First Scopes’ Definition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56821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2922" y="1412048"/>
            <a:ext cx="4446580" cy="2425149"/>
          </a:xfrm>
        </p:spPr>
        <p:txBody>
          <a:bodyPr>
            <a:noAutofit/>
          </a:bodyPr>
          <a:lstStyle/>
          <a:p>
            <a: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  <a:t>Questions </a:t>
            </a:r>
            <a:b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  <a:t>&amp; </a:t>
            </a:r>
            <a:b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  <a:t>Answers</a:t>
            </a:r>
            <a:endParaRPr lang="en-US" sz="4400" b="0" spc="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14" y="5952453"/>
            <a:ext cx="1475377" cy="701407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7813752" y="2020010"/>
            <a:ext cx="2708948" cy="2335301"/>
            <a:chOff x="8119840" y="3369613"/>
            <a:chExt cx="1943693" cy="1675598"/>
          </a:xfrm>
        </p:grpSpPr>
        <p:sp>
          <p:nvSpPr>
            <p:cNvPr id="59" name="Hexagon 58"/>
            <p:cNvSpPr/>
            <p:nvPr/>
          </p:nvSpPr>
          <p:spPr>
            <a:xfrm>
              <a:off x="8119840" y="3369613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>
              <a:off x="8188728" y="3429000"/>
              <a:ext cx="1805915" cy="1556824"/>
            </a:xfrm>
            <a:prstGeom prst="hexagon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548614" y="3271244"/>
            <a:ext cx="2708949" cy="2335301"/>
            <a:chOff x="8119840" y="1555409"/>
            <a:chExt cx="1943693" cy="1675598"/>
          </a:xfrm>
        </p:grpSpPr>
        <p:sp>
          <p:nvSpPr>
            <p:cNvPr id="62" name="Hexagon 61"/>
            <p:cNvSpPr/>
            <p:nvPr/>
          </p:nvSpPr>
          <p:spPr>
            <a:xfrm>
              <a:off x="8119840" y="1555409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>
              <a:off x="8188728" y="1614796"/>
              <a:ext cx="1805915" cy="1556824"/>
            </a:xfrm>
            <a:prstGeom prst="hexagon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078886" y="3294363"/>
            <a:ext cx="2708948" cy="2335301"/>
            <a:chOff x="9788312" y="2461803"/>
            <a:chExt cx="1943693" cy="1675598"/>
          </a:xfrm>
        </p:grpSpPr>
        <p:sp>
          <p:nvSpPr>
            <p:cNvPr id="65" name="Hexagon 64"/>
            <p:cNvSpPr/>
            <p:nvPr/>
          </p:nvSpPr>
          <p:spPr>
            <a:xfrm>
              <a:off x="9788312" y="2461803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>
              <a:off x="9857200" y="2521190"/>
              <a:ext cx="1805915" cy="1556824"/>
            </a:xfrm>
            <a:prstGeom prst="hexagon">
              <a:avLst/>
            </a:prstGeom>
            <a:blipFill dpi="0"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19858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813750" y="4514741"/>
            <a:ext cx="2708948" cy="2335301"/>
            <a:chOff x="8124687" y="5181314"/>
            <a:chExt cx="1943693" cy="1675598"/>
          </a:xfrm>
        </p:grpSpPr>
        <p:sp>
          <p:nvSpPr>
            <p:cNvPr id="68" name="Hexagon 67"/>
            <p:cNvSpPr/>
            <p:nvPr/>
          </p:nvSpPr>
          <p:spPr>
            <a:xfrm>
              <a:off x="8124687" y="5181314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>
              <a:off x="8193575" y="5240701"/>
              <a:ext cx="1805915" cy="1556824"/>
            </a:xfrm>
            <a:prstGeom prst="hexagon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0063081" y="799632"/>
            <a:ext cx="2708948" cy="2335301"/>
            <a:chOff x="4778055" y="3361816"/>
            <a:chExt cx="1943693" cy="1675598"/>
          </a:xfrm>
        </p:grpSpPr>
        <p:sp>
          <p:nvSpPr>
            <p:cNvPr id="71" name="Hexagon 70"/>
            <p:cNvSpPr/>
            <p:nvPr/>
          </p:nvSpPr>
          <p:spPr>
            <a:xfrm>
              <a:off x="4778055" y="3361816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>
              <a:off x="4846943" y="3421203"/>
              <a:ext cx="1805915" cy="1556824"/>
            </a:xfrm>
            <a:prstGeom prst="hexagon">
              <a:avLst/>
            </a:prstGeom>
            <a:blipFill dpi="0"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51" y="1887896"/>
            <a:ext cx="1714033" cy="171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1476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ADE80-9DEB-40EF-8F0E-69E4C73E4E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Today’s Session will be Recorded</a:t>
            </a:r>
          </a:p>
        </p:txBody>
      </p:sp>
      <p:pic>
        <p:nvPicPr>
          <p:cNvPr id="4" name="Graphic 3" descr="Presentation with media">
            <a:extLst>
              <a:ext uri="{FF2B5EF4-FFF2-40B4-BE49-F238E27FC236}">
                <a16:creationId xmlns:a16="http://schemas.microsoft.com/office/drawing/2014/main" id="{2189C2D5-BA38-41C1-8047-9F985AB40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999" y="4753466"/>
            <a:ext cx="1352750" cy="1352750"/>
          </a:xfrm>
          <a:prstGeom prst="rect">
            <a:avLst/>
          </a:prstGeom>
        </p:spPr>
      </p:pic>
      <p:pic>
        <p:nvPicPr>
          <p:cNvPr id="6" name="Graphic 5" descr="Radio microphone">
            <a:extLst>
              <a:ext uri="{FF2B5EF4-FFF2-40B4-BE49-F238E27FC236}">
                <a16:creationId xmlns:a16="http://schemas.microsoft.com/office/drawing/2014/main" id="{26777A93-1EB0-4BCD-BBC4-F03A7A2A8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43252" y="4753465"/>
            <a:ext cx="1352747" cy="135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7118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Session 1 Recap</a:t>
            </a:r>
          </a:p>
        </p:txBody>
      </p:sp>
    </p:spTree>
    <p:extLst>
      <p:ext uri="{BB962C8B-B14F-4D97-AF65-F5344CB8AC3E}">
        <p14:creationId xmlns:p14="http://schemas.microsoft.com/office/powerpoint/2010/main" val="402261738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DD7ED-9589-4576-9CB0-ABE20FB9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1 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D4572-5278-4ED5-8FAA-7F0542CE8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125"/>
            <a:ext cx="10515600" cy="48577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Sessions are conducted periodically for status reporting, collaboration, and functional ‘show &amp; tell’</a:t>
            </a:r>
          </a:p>
          <a:p>
            <a:r>
              <a:rPr lang="en-US" dirty="0"/>
              <a:t>The Virtual Data Lab and Portal resources were introduced</a:t>
            </a:r>
          </a:p>
          <a:p>
            <a:r>
              <a:rPr lang="en-US" dirty="0"/>
              <a:t>The groundwork for technical discussions and insight exchanges have been set</a:t>
            </a:r>
          </a:p>
          <a:p>
            <a:r>
              <a:rPr lang="en-US" dirty="0"/>
              <a:t>First technical introduction to the OpenAPI Standard and the authoring design suites</a:t>
            </a:r>
          </a:p>
          <a:p>
            <a:pPr lvl="1"/>
            <a:r>
              <a:rPr lang="en-US" dirty="0"/>
              <a:t>Design</a:t>
            </a:r>
          </a:p>
          <a:p>
            <a:pPr lvl="1"/>
            <a:r>
              <a:rPr lang="en-US" dirty="0"/>
              <a:t>Implementation</a:t>
            </a:r>
          </a:p>
          <a:p>
            <a:pPr lvl="1"/>
            <a:r>
              <a:rPr lang="en-US" dirty="0"/>
              <a:t>Use </a:t>
            </a:r>
          </a:p>
          <a:p>
            <a:r>
              <a:rPr lang="en-US" dirty="0"/>
              <a:t>Conclusions and deliverables from Phase 1 kickstart the Phase 2 effort</a:t>
            </a:r>
          </a:p>
          <a:p>
            <a:r>
              <a:rPr lang="en-US" dirty="0"/>
              <a:t>API Draft 0.1 Walkthrough and Lab Exercise</a:t>
            </a:r>
          </a:p>
        </p:txBody>
      </p:sp>
    </p:spTree>
    <p:extLst>
      <p:ext uri="{BB962C8B-B14F-4D97-AF65-F5344CB8AC3E}">
        <p14:creationId xmlns:p14="http://schemas.microsoft.com/office/powerpoint/2010/main" val="172819924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354608-2C0B-45C8-8C8B-8E3ED2EF5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523837-F016-463C-B2AE-2DFCD9D266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12000" r="-1" b="-1"/>
          <a:stretch/>
        </p:blipFill>
        <p:spPr>
          <a:xfrm>
            <a:off x="2" y="10"/>
            <a:ext cx="121919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90C481-C541-4908-8AF9-55A9E997B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48" y="3409389"/>
            <a:ext cx="11677650" cy="137399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+mj-lt"/>
              </a:rPr>
              <a:t>AASHTOWare Data Lab</a:t>
            </a:r>
            <a:br>
              <a:rPr lang="en-US" sz="6000" dirty="0">
                <a:solidFill>
                  <a:schemeClr val="tx1"/>
                </a:solidFill>
                <a:latin typeface="+mj-lt"/>
              </a:rPr>
            </a:br>
            <a:r>
              <a:rPr lang="en-US" sz="6000" dirty="0"/>
              <a:t>DataLab.AASHTOWare.org</a:t>
            </a:r>
            <a:endParaRPr lang="en-US" sz="6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A69EB637-CEDE-43AD-8B65-DDD63C08F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0870" y="2245586"/>
            <a:ext cx="1262906" cy="110826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CDD7DB09-290B-4A1F-BFC1-51ED7C978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33975" y="911082"/>
            <a:ext cx="2048530" cy="179768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alpha val="6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B0FAED46-1BF7-48DB-980D-571CD2A30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362936" y="1825453"/>
            <a:ext cx="799094" cy="701243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5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API Design Fundamentals:</a:t>
            </a:r>
            <a:br>
              <a:rPr lang="en-US" sz="5400" dirty="0"/>
            </a:br>
            <a:r>
              <a:rPr lang="en-US" sz="5400" dirty="0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2694857968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1ACFA-5564-4622-BB69-A38079DF6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Conventions, Guidelines,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1D7A8-A3FA-4E0F-ABE0-77CA788FA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OpenAPI Standard provides an extensive framework that creates core conventions</a:t>
            </a:r>
          </a:p>
          <a:p>
            <a:r>
              <a:rPr lang="en-US" dirty="0"/>
              <a:t>Within the OpenAPI Standard there are patterns/practices that help produce quality designs</a:t>
            </a:r>
          </a:p>
          <a:p>
            <a:r>
              <a:rPr lang="en-US" dirty="0"/>
              <a:t>The desired capabilities and context establish API foundation  </a:t>
            </a:r>
          </a:p>
          <a:p>
            <a:r>
              <a:rPr lang="en-US" dirty="0"/>
              <a:t>The API Design should simple, straight-forward, and crystal clear</a:t>
            </a:r>
          </a:p>
        </p:txBody>
      </p:sp>
    </p:spTree>
    <p:extLst>
      <p:ext uri="{BB962C8B-B14F-4D97-AF65-F5344CB8AC3E}">
        <p14:creationId xmlns:p14="http://schemas.microsoft.com/office/powerpoint/2010/main" val="204039313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46CAD-25C1-4C59-AF46-82B2014B2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1D877-6AC8-4FCD-A7CD-6EFB5CC65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Design, Implementation, and Usage each contribute influences that are ideally aligned</a:t>
            </a:r>
          </a:p>
          <a:p>
            <a:r>
              <a:rPr lang="en-US" dirty="0"/>
              <a:t>Separation of concerns between these interests help ensure a robust result</a:t>
            </a:r>
          </a:p>
          <a:p>
            <a:r>
              <a:rPr lang="en-US" dirty="0"/>
              <a:t>Planning for subsequent extensions/versions is a fact of life</a:t>
            </a:r>
          </a:p>
          <a:p>
            <a:r>
              <a:rPr lang="en-US" dirty="0"/>
              <a:t>The organization of the API is critical and has a very direct impact</a:t>
            </a:r>
          </a:p>
          <a:p>
            <a:r>
              <a:rPr lang="en-US" dirty="0"/>
              <a:t>The design must account for the expected API use as well as the logistics of implementation</a:t>
            </a:r>
          </a:p>
          <a:p>
            <a:r>
              <a:rPr lang="en-US" dirty="0"/>
              <a:t>Uniformity is paramount</a:t>
            </a:r>
          </a:p>
        </p:txBody>
      </p:sp>
    </p:spTree>
    <p:extLst>
      <p:ext uri="{BB962C8B-B14F-4D97-AF65-F5344CB8AC3E}">
        <p14:creationId xmlns:p14="http://schemas.microsoft.com/office/powerpoint/2010/main" val="3877671836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483dd343-51ea-48d4-899d-d63df538454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C78BCA86D8004F8686EFFF0ED0DF57" ma:contentTypeVersion="6" ma:contentTypeDescription="Create a new document." ma:contentTypeScope="" ma:versionID="b05b2446cee867c905ad307903ea3041">
  <xsd:schema xmlns:xsd="http://www.w3.org/2001/XMLSchema" xmlns:xs="http://www.w3.org/2001/XMLSchema" xmlns:p="http://schemas.microsoft.com/office/2006/metadata/properties" xmlns:ns2="483dd343-51ea-48d4-899d-d63df538454c" targetNamespace="http://schemas.microsoft.com/office/2006/metadata/properties" ma:root="true" ma:fieldsID="7c7390f7343d6c8e1bb1ed12473105ca" ns2:_="">
    <xsd:import namespace="483dd343-51ea-48d4-899d-d63df53845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dd343-51ea-48d4-899d-d63df53845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5DC7AF-29AD-4F30-BA47-78329E8C6B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2A0576-E6A1-4CA4-9916-92E5A3F8CFF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483dd343-51ea-48d4-899d-d63df538454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4C5BA0E-A8FD-4A0F-9D25-4F222C082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3dd343-51ea-48d4-899d-d63df53845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614</Words>
  <Application>Microsoft Office PowerPoint</Application>
  <PresentationFormat>Widescreen</PresentationFormat>
  <Paragraphs>108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Gentium Basic</vt:lpstr>
      <vt:lpstr>Georgia</vt:lpstr>
      <vt:lpstr>Montserrat</vt:lpstr>
      <vt:lpstr>Symbol</vt:lpstr>
      <vt:lpstr>Verdana</vt:lpstr>
      <vt:lpstr>Office Theme</vt:lpstr>
      <vt:lpstr>AASHTOWARE DATA INTEGRATION FRAMEWORK Phase 2 – Session 2</vt:lpstr>
      <vt:lpstr>AGENDA</vt:lpstr>
      <vt:lpstr>Today’s Session will be Recorded</vt:lpstr>
      <vt:lpstr>Session 1 Recap</vt:lpstr>
      <vt:lpstr>Session 1 Takeaways </vt:lpstr>
      <vt:lpstr>AASHTOWare Data Lab DataLab.AASHTOWare.org</vt:lpstr>
      <vt:lpstr>API Design Fundamentals: Organization</vt:lpstr>
      <vt:lpstr>Conventions, Guidelines, Objectives</vt:lpstr>
      <vt:lpstr>Organization</vt:lpstr>
      <vt:lpstr>AW API Organization Overview</vt:lpstr>
      <vt:lpstr>Distinction by Project, Module</vt:lpstr>
      <vt:lpstr>Implementation Occurs by Module</vt:lpstr>
      <vt:lpstr>API Security Components</vt:lpstr>
      <vt:lpstr>OpenAPI Standard: Authentication | Access</vt:lpstr>
      <vt:lpstr>Authentication Schemes</vt:lpstr>
      <vt:lpstr>Translating Scenarios to Formal API Goals</vt:lpstr>
      <vt:lpstr>What is a Goal</vt:lpstr>
      <vt:lpstr>Lab Exercise 2: Phase 1 ‘ID-101’ </vt:lpstr>
      <vt:lpstr>API Draft 0.2</vt:lpstr>
      <vt:lpstr>PowerPoint Presentation</vt:lpstr>
      <vt:lpstr>Session 3 Look-Ahead</vt:lpstr>
      <vt:lpstr>Highlights</vt:lpstr>
      <vt:lpstr>Questions  &amp; 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AASHTOWARE DATA INTEGRATION FRAMEWORK Phase 2 – Session 1</dc:title>
  <dc:creator>sedrick bouknight</dc:creator>
  <cp:lastModifiedBy>sedrick bouknight</cp:lastModifiedBy>
  <cp:revision>101</cp:revision>
  <dcterms:created xsi:type="dcterms:W3CDTF">2020-09-14T16:15:32Z</dcterms:created>
  <dcterms:modified xsi:type="dcterms:W3CDTF">2020-11-05T17:36:53Z</dcterms:modified>
</cp:coreProperties>
</file>