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35"/>
  </p:notesMasterIdLst>
  <p:handoutMasterIdLst>
    <p:handoutMasterId r:id="rId36"/>
  </p:handoutMasterIdLst>
  <p:sldIdLst>
    <p:sldId id="256" r:id="rId5"/>
    <p:sldId id="723" r:id="rId6"/>
    <p:sldId id="367" r:id="rId7"/>
    <p:sldId id="571" r:id="rId8"/>
    <p:sldId id="720" r:id="rId9"/>
    <p:sldId id="708" r:id="rId10"/>
    <p:sldId id="557" r:id="rId11"/>
    <p:sldId id="721" r:id="rId12"/>
    <p:sldId id="709" r:id="rId13"/>
    <p:sldId id="726" r:id="rId14"/>
    <p:sldId id="730" r:id="rId15"/>
    <p:sldId id="731" r:id="rId16"/>
    <p:sldId id="711" r:id="rId17"/>
    <p:sldId id="727" r:id="rId18"/>
    <p:sldId id="732" r:id="rId19"/>
    <p:sldId id="733" r:id="rId20"/>
    <p:sldId id="439" r:id="rId21"/>
    <p:sldId id="712" r:id="rId22"/>
    <p:sldId id="713" r:id="rId23"/>
    <p:sldId id="734" r:id="rId24"/>
    <p:sldId id="735" r:id="rId25"/>
    <p:sldId id="736" r:id="rId26"/>
    <p:sldId id="705" r:id="rId27"/>
    <p:sldId id="714" r:id="rId28"/>
    <p:sldId id="258" r:id="rId29"/>
    <p:sldId id="737" r:id="rId30"/>
    <p:sldId id="738" r:id="rId31"/>
    <p:sldId id="559" r:id="rId32"/>
    <p:sldId id="725" r:id="rId33"/>
    <p:sldId id="508" r:id="rId34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62242696-66BD-466C-BD8A-E1D1B2EC8C57}">
          <p14:sldIdLst>
            <p14:sldId id="256"/>
            <p14:sldId id="723"/>
            <p14:sldId id="367"/>
            <p14:sldId id="571"/>
            <p14:sldId id="720"/>
            <p14:sldId id="708"/>
            <p14:sldId id="557"/>
            <p14:sldId id="721"/>
            <p14:sldId id="709"/>
            <p14:sldId id="726"/>
            <p14:sldId id="730"/>
            <p14:sldId id="731"/>
            <p14:sldId id="711"/>
            <p14:sldId id="727"/>
            <p14:sldId id="732"/>
            <p14:sldId id="733"/>
            <p14:sldId id="439"/>
            <p14:sldId id="712"/>
            <p14:sldId id="713"/>
            <p14:sldId id="734"/>
            <p14:sldId id="735"/>
            <p14:sldId id="736"/>
            <p14:sldId id="705"/>
            <p14:sldId id="714"/>
            <p14:sldId id="258"/>
            <p14:sldId id="737"/>
            <p14:sldId id="738"/>
            <p14:sldId id="559"/>
            <p14:sldId id="725"/>
            <p14:sldId id="508"/>
          </p14:sldIdLst>
        </p14:section>
        <p14:section name="Closing" id="{C5536E02-E3A6-40D4-B854-C94EEE895E8E}">
          <p14:sldIdLst/>
        </p14:section>
        <p14:section name="Extra Slides" id="{4DFE9258-99B0-4407-8CB5-0FE57F4A241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, Larissa" initials="JL" lastIdx="13" clrIdx="0">
    <p:extLst>
      <p:ext uri="{19B8F6BF-5375-455C-9EA6-DF929625EA0E}">
        <p15:presenceInfo xmlns:p15="http://schemas.microsoft.com/office/powerpoint/2012/main" userId="S-1-5-21-527237240-1500820517-725345543-4323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33A"/>
    <a:srgbClr val="1C2B39"/>
    <a:srgbClr val="DF7100"/>
    <a:srgbClr val="D8E6F0"/>
    <a:srgbClr val="9DC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4" autoAdjust="0"/>
    <p:restoredTop sz="88484" autoAdjust="0"/>
  </p:normalViewPr>
  <p:slideViewPr>
    <p:cSldViewPr snapToGrid="0">
      <p:cViewPr varScale="1">
        <p:scale>
          <a:sx n="81" d="100"/>
          <a:sy n="81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1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r">
              <a:defRPr sz="1300"/>
            </a:lvl1pPr>
          </a:lstStyle>
          <a:p>
            <a:fld id="{CD68F10F-FC9C-4BA2-9E8C-38909307C90A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r">
              <a:defRPr sz="1300"/>
            </a:lvl1pPr>
          </a:lstStyle>
          <a:p>
            <a:fld id="{A30DD108-3C52-4937-97BB-CE0513A334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78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8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r">
              <a:defRPr sz="1300"/>
            </a:lvl1pPr>
          </a:lstStyle>
          <a:p>
            <a:fld id="{B821C9C7-3045-4F99-9442-A186BD2BFA04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29" rIns="96659" bIns="483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 vert="horz" lIns="96659" tIns="48329" rIns="96659" bIns="483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6"/>
            <a:ext cx="3169920" cy="481727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20" cy="481727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r">
              <a:defRPr sz="1300"/>
            </a:lvl1pPr>
          </a:lstStyle>
          <a:p>
            <a:fld id="{FBAF544D-9319-43E9-9AA1-E62C8DD13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2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80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73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23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06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19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84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Teaser – and generalization highlight (for technical): alignment – distinguish between guidance and capability (responsibility)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82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Read-Only overlapping scenarios “common denominator” from top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34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5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20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7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7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on lab portal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28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31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82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42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5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122258"/>
            <a:ext cx="12192000" cy="1735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1"/>
            <a:ext cx="12192001" cy="5595487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" y="5595488"/>
            <a:ext cx="12192001" cy="79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984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61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2091" y="416896"/>
            <a:ext cx="8959039" cy="416896"/>
          </a:xfrm>
        </p:spPr>
        <p:txBody>
          <a:bodyPr anchor="ctr">
            <a:normAutofit/>
          </a:bodyPr>
          <a:lstStyle>
            <a:lvl1pPr algn="l">
              <a:defRPr sz="1800" spc="600">
                <a:solidFill>
                  <a:srgbClr val="FB433A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61572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5503" y="0"/>
            <a:ext cx="8216348" cy="6858000"/>
          </a:xfrm>
          <a:prstGeom prst="rect">
            <a:avLst/>
          </a:prstGeom>
          <a:blipFill dpi="0" rotWithShape="1">
            <a:blip r:embed="rId2" cstate="email">
              <a:alphaModFix amt="5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12192000" cy="6857999"/>
          </a:xfrm>
        </p:spPr>
        <p:txBody>
          <a:bodyPr anchor="ctr">
            <a:normAutofit/>
          </a:bodyPr>
          <a:lstStyle>
            <a:lvl1pPr algn="ctr">
              <a:defRPr sz="60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8329" y="375148"/>
            <a:ext cx="1002592" cy="35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1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1598213"/>
            <a:ext cx="8959039" cy="2425149"/>
          </a:xfrm>
        </p:spPr>
        <p:txBody>
          <a:bodyPr anchor="t">
            <a:normAutofit/>
          </a:bodyPr>
          <a:lstStyle>
            <a:lvl1pPr algn="l"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3441" y="5852160"/>
            <a:ext cx="1717121" cy="61225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86252"/>
            <a:ext cx="5892800" cy="317500"/>
          </a:xfrm>
        </p:spPr>
        <p:txBody>
          <a:bodyPr anchor="ctr">
            <a:noAutofit/>
          </a:bodyPr>
          <a:lstStyle>
            <a:lvl1pPr marL="0" indent="0">
              <a:buNone/>
              <a:defRPr sz="1200" spc="600">
                <a:solidFill>
                  <a:srgbClr val="FB433A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STAGE</a:t>
            </a:r>
          </a:p>
        </p:txBody>
      </p:sp>
    </p:spTree>
    <p:extLst>
      <p:ext uri="{BB962C8B-B14F-4D97-AF65-F5344CB8AC3E}">
        <p14:creationId xmlns:p14="http://schemas.microsoft.com/office/powerpoint/2010/main" val="326834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0"/>
          </p:nvPr>
        </p:nvSpPr>
        <p:spPr>
          <a:xfrm>
            <a:off x="429161" y="1228775"/>
            <a:ext cx="6271047" cy="477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29685" y="389756"/>
            <a:ext cx="9906543" cy="42014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rgbClr val="FB43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8544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61" y="465151"/>
            <a:ext cx="11211760" cy="574150"/>
          </a:xfrm>
        </p:spPr>
        <p:txBody>
          <a:bodyPr/>
          <a:lstStyle>
            <a:lvl1pPr>
              <a:defRPr>
                <a:solidFill>
                  <a:srgbClr val="FB43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172201" y="1228775"/>
            <a:ext cx="5468721" cy="4637828"/>
          </a:xfrm>
        </p:spPr>
        <p:txBody>
          <a:bodyPr/>
          <a:lstStyle>
            <a:lvl1pPr>
              <a:lnSpc>
                <a:spcPts val="3200"/>
              </a:lnSpc>
              <a:spcBef>
                <a:spcPts val="1500"/>
              </a:spcBef>
              <a:defRPr sz="2200"/>
            </a:lvl1pPr>
            <a:lvl2pPr>
              <a:defRPr sz="22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1"/>
          </p:nvPr>
        </p:nvSpPr>
        <p:spPr>
          <a:xfrm>
            <a:off x="429161" y="1228775"/>
            <a:ext cx="5468721" cy="463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7737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32361" y="1396040"/>
            <a:ext cx="4934960" cy="4470563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384078" y="1396040"/>
            <a:ext cx="5256844" cy="44705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9685" y="396511"/>
            <a:ext cx="10229849" cy="490903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FB433A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96858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29161" y="312751"/>
            <a:ext cx="9604964" cy="57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25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32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93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5461"/>
          </a:xfrm>
        </p:spPr>
        <p:txBody>
          <a:bodyPr/>
          <a:lstStyle>
            <a:lvl1pPr>
              <a:defRPr b="1">
                <a:solidFill>
                  <a:srgbClr val="FB43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02229"/>
            <a:ext cx="5181600" cy="4674734"/>
          </a:xfrm>
        </p:spPr>
        <p:txBody>
          <a:bodyPr/>
          <a:lstStyle>
            <a:lvl1pPr marL="228600" indent="-228600">
              <a:buClr>
                <a:srgbClr val="FB433A"/>
              </a:buClr>
              <a:buFont typeface="Symbol" panose="05050102010706020507" pitchFamily="18" charset="2"/>
              <a:buChar char=""/>
              <a:defRPr b="0"/>
            </a:lvl1pPr>
            <a:lvl2pPr marL="685800" indent="-228600">
              <a:buClr>
                <a:srgbClr val="FB433A"/>
              </a:buClr>
              <a:buFont typeface="Symbol" panose="05050102010706020507" pitchFamily="18" charset="2"/>
              <a:buChar char="¾"/>
              <a:defRPr/>
            </a:lvl2pPr>
            <a:lvl3pPr marL="1143000" indent="-228600">
              <a:buClr>
                <a:srgbClr val="FB433A"/>
              </a:buClr>
              <a:buFont typeface="Symbol" panose="05050102010706020507" pitchFamily="18" charset="2"/>
              <a:buChar char="¾"/>
              <a:defRPr baseline="0"/>
            </a:lvl3pPr>
            <a:lvl4pPr marL="1600200" indent="-228600">
              <a:buClr>
                <a:srgbClr val="FB433A"/>
              </a:buClr>
              <a:buFont typeface="Symbol" panose="05050102010706020507" pitchFamily="18" charset="2"/>
              <a:buChar char="¾"/>
              <a:defRPr/>
            </a:lvl4pPr>
            <a:lvl5pPr marL="2057400" indent="-228600">
              <a:buClr>
                <a:srgbClr val="FB433A"/>
              </a:buClr>
              <a:buFont typeface="Symbol" panose="05050102010706020507" pitchFamily="18" charset="2"/>
              <a:buChar char="¾"/>
              <a:defRPr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02229"/>
            <a:ext cx="5181600" cy="4674734"/>
          </a:xfrm>
        </p:spPr>
        <p:txBody>
          <a:bodyPr/>
          <a:lstStyle>
            <a:lvl1pPr marL="228600" indent="-228600">
              <a:buClr>
                <a:srgbClr val="FF0000"/>
              </a:buClr>
              <a:buFont typeface="Symbol" panose="05050102010706020507" pitchFamily="18" charset="2"/>
              <a:buChar char="¾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68549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6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7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3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6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29161" y="6345995"/>
            <a:ext cx="692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0E3814-2368-47A8-9136-A98A086DE308}" type="slidenum">
              <a:rPr lang="en-US" sz="1050" b="1" spc="0" smtClean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spc="0" dirty="0">
              <a:solidFill>
                <a:srgbClr val="FB433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085" y="6361238"/>
            <a:ext cx="504835" cy="2173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51078" y="6231795"/>
            <a:ext cx="11089844" cy="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21663" y="6344495"/>
            <a:ext cx="7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spc="3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AASHTOWare Standard Data Integration Framework</a:t>
            </a:r>
            <a:endParaRPr lang="en-US" sz="1050" b="0" spc="3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4" r:id="rId13"/>
    <p:sldLayoutId id="2147483672" r:id="rId14"/>
    <p:sldLayoutId id="2147483677" r:id="rId15"/>
    <p:sldLayoutId id="2147483664" r:id="rId16"/>
    <p:sldLayoutId id="2147483678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B433A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FB433A"/>
        </a:buClr>
        <a:buFont typeface="Symbol" panose="05050102010706020507" pitchFamily="18" charset="2"/>
        <a:buChar char="¾"/>
        <a:tabLst>
          <a:tab pos="457200" algn="l"/>
        </a:tabLst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FB433A"/>
        </a:buClr>
        <a:buFont typeface="Symbol" panose="05050102010706020507" pitchFamily="18" charset="2"/>
        <a:buChar char="¾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lab.aashtoware.org/api/0.3/tables/17/column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lab.aashtoware.org/api/0.3/projectSiteManager/projects" TargetMode="External"/><Relationship Id="rId5" Type="http://schemas.openxmlformats.org/officeDocument/2006/relationships/hyperlink" Target="https://datalab.aashtoware.org/api/0.3/bridgeDesign/culverts" TargetMode="External"/><Relationship Id="rId4" Type="http://schemas.openxmlformats.org/officeDocument/2006/relationships/hyperlink" Target="https://datalab.aashtoware.org/api/0.3/bridgeDesign/bridge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datalab.aashtoware.org/blaz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9971" y="1282956"/>
            <a:ext cx="6728791" cy="2425149"/>
          </a:xfrm>
        </p:spPr>
        <p:txBody>
          <a:bodyPr>
            <a:noAutofit/>
          </a:bodyPr>
          <a:lstStyle/>
          <a:p>
            <a:pPr algn="l"/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AASHTOWARE DATA INTEGRATION FRAMEWORK Phase 2 – Session 3</a:t>
            </a:r>
            <a:endParaRPr lang="en-US" sz="4400" b="0" spc="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314" y="844975"/>
            <a:ext cx="5039436" cy="548797"/>
          </a:xfrm>
        </p:spPr>
        <p:txBody>
          <a:bodyPr>
            <a:noAutofit/>
          </a:bodyPr>
          <a:lstStyle/>
          <a:p>
            <a:pPr algn="l"/>
            <a:r>
              <a:rPr lang="en-US" sz="1400" b="1" i="0" spc="350" dirty="0">
                <a:solidFill>
                  <a:srgbClr val="FFFF00"/>
                </a:solidFill>
                <a:latin typeface="Verdana" panose="020B0604030504040204" pitchFamily="34" charset="0"/>
              </a:rPr>
              <a:t>Review Session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14" y="5952453"/>
            <a:ext cx="1475377" cy="701407"/>
          </a:xfrm>
          <a:prstGeom prst="rect">
            <a:avLst/>
          </a:prstGeom>
        </p:spPr>
      </p:pic>
      <p:sp>
        <p:nvSpPr>
          <p:cNvPr id="14" name="Subtitle 10"/>
          <p:cNvSpPr txBox="1">
            <a:spLocks/>
          </p:cNvSpPr>
          <p:nvPr/>
        </p:nvSpPr>
        <p:spPr>
          <a:xfrm>
            <a:off x="961314" y="4146086"/>
            <a:ext cx="3320127" cy="20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2400" i="1" kern="1200">
                <a:solidFill>
                  <a:srgbClr val="FB433A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20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18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16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16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spc="3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December 17th, 2020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7813752" y="2020010"/>
            <a:ext cx="2708948" cy="2335301"/>
            <a:chOff x="8119840" y="3369613"/>
            <a:chExt cx="1943693" cy="1675598"/>
          </a:xfrm>
        </p:grpSpPr>
        <p:sp>
          <p:nvSpPr>
            <p:cNvPr id="59" name="Hexagon 58"/>
            <p:cNvSpPr/>
            <p:nvPr/>
          </p:nvSpPr>
          <p:spPr>
            <a:xfrm>
              <a:off x="8119840" y="336961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>
              <a:off x="8188728" y="3429000"/>
              <a:ext cx="1805915" cy="1556824"/>
            </a:xfrm>
            <a:prstGeom prst="hexagon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548614" y="3271244"/>
            <a:ext cx="2708949" cy="2335301"/>
            <a:chOff x="8119840" y="1555409"/>
            <a:chExt cx="1943693" cy="1675598"/>
          </a:xfrm>
        </p:grpSpPr>
        <p:sp>
          <p:nvSpPr>
            <p:cNvPr id="62" name="Hexagon 61"/>
            <p:cNvSpPr/>
            <p:nvPr/>
          </p:nvSpPr>
          <p:spPr>
            <a:xfrm>
              <a:off x="8119840" y="1555409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>
              <a:off x="8188728" y="1614796"/>
              <a:ext cx="1805915" cy="1556824"/>
            </a:xfrm>
            <a:prstGeom prst="hexagon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078886" y="3294363"/>
            <a:ext cx="2708948" cy="2335301"/>
            <a:chOff x="9788312" y="2461803"/>
            <a:chExt cx="1943693" cy="1675598"/>
          </a:xfrm>
        </p:grpSpPr>
        <p:sp>
          <p:nvSpPr>
            <p:cNvPr id="65" name="Hexagon 64"/>
            <p:cNvSpPr/>
            <p:nvPr/>
          </p:nvSpPr>
          <p:spPr>
            <a:xfrm>
              <a:off x="9788312" y="246180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>
              <a:off x="9857200" y="2521190"/>
              <a:ext cx="1805915" cy="1556824"/>
            </a:xfrm>
            <a:prstGeom prst="hexagon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1985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813750" y="4514741"/>
            <a:ext cx="2708948" cy="2335301"/>
            <a:chOff x="8124687" y="5181314"/>
            <a:chExt cx="1943693" cy="1675598"/>
          </a:xfrm>
        </p:grpSpPr>
        <p:sp>
          <p:nvSpPr>
            <p:cNvPr id="68" name="Hexagon 67"/>
            <p:cNvSpPr/>
            <p:nvPr/>
          </p:nvSpPr>
          <p:spPr>
            <a:xfrm>
              <a:off x="8124687" y="5181314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>
              <a:off x="8193575" y="5240701"/>
              <a:ext cx="1805915" cy="1556824"/>
            </a:xfrm>
            <a:prstGeom prst="hexagon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063081" y="799632"/>
            <a:ext cx="2708948" cy="2335301"/>
            <a:chOff x="4778055" y="3361816"/>
            <a:chExt cx="1943693" cy="1675598"/>
          </a:xfrm>
        </p:grpSpPr>
        <p:sp>
          <p:nvSpPr>
            <p:cNvPr id="71" name="Hexagon 70"/>
            <p:cNvSpPr/>
            <p:nvPr/>
          </p:nvSpPr>
          <p:spPr>
            <a:xfrm>
              <a:off x="4778055" y="3361816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>
              <a:off x="4846943" y="3421203"/>
              <a:ext cx="1805915" cy="1556824"/>
            </a:xfrm>
            <a:prstGeom prst="hexagon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063" y="4604615"/>
            <a:ext cx="1069378" cy="8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8318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28C5-910A-4FE0-992A-34DEB9DF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User Profile DB Table, Data Dictionary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F9AB06-C29E-4627-87D1-844979440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45195"/>
              </p:ext>
            </p:extLst>
          </p:nvPr>
        </p:nvGraphicFramePr>
        <p:xfrm>
          <a:off x="904875" y="1414991"/>
          <a:ext cx="604837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75">
                  <a:extLst>
                    <a:ext uri="{9D8B030D-6E8A-4147-A177-3AD203B41FA5}">
                      <a16:colId xmlns:a16="http://schemas.microsoft.com/office/drawing/2014/main" val="191648737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4003384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305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372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first_name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96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56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st_addy_ln_1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814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Street_Address_Line_2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250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588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StateOrProvince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260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EMILPostal Region Zip Code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395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EMIL Code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58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Mobile 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08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085464"/>
                  </a:ext>
                </a:extLst>
              </a:tr>
            </a:tbl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EBEE610E-5D1A-4B26-BCAF-2443F047EC38}"/>
              </a:ext>
            </a:extLst>
          </p:cNvPr>
          <p:cNvSpPr/>
          <p:nvPr/>
        </p:nvSpPr>
        <p:spPr>
          <a:xfrm>
            <a:off x="6953250" y="2819400"/>
            <a:ext cx="1171575" cy="2333625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B3E85-825F-410B-BDA0-F1125AD7B1BF}"/>
              </a:ext>
            </a:extLst>
          </p:cNvPr>
          <p:cNvSpPr txBox="1"/>
          <p:nvPr/>
        </p:nvSpPr>
        <p:spPr>
          <a:xfrm>
            <a:off x="8401050" y="3801546"/>
            <a:ext cx="270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Columns Define the “Address”</a:t>
            </a:r>
          </a:p>
        </p:txBody>
      </p:sp>
    </p:spTree>
    <p:extLst>
      <p:ext uri="{BB962C8B-B14F-4D97-AF65-F5344CB8AC3E}">
        <p14:creationId xmlns:p14="http://schemas.microsoft.com/office/powerpoint/2010/main" val="371570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28C5-910A-4FE0-992A-34DEB9DF8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7075" cy="1325563"/>
          </a:xfrm>
        </p:spPr>
        <p:txBody>
          <a:bodyPr/>
          <a:lstStyle/>
          <a:p>
            <a:r>
              <a:rPr lang="en-US" dirty="0"/>
              <a:t>The Office Directory DB Table, Data Dictionary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F9AB06-C29E-4627-87D1-844979440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693606"/>
              </p:ext>
            </p:extLst>
          </p:nvPr>
        </p:nvGraphicFramePr>
        <p:xfrm>
          <a:off x="904875" y="1414991"/>
          <a:ext cx="604837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75">
                  <a:extLst>
                    <a:ext uri="{9D8B030D-6E8A-4147-A177-3AD203B41FA5}">
                      <a16:colId xmlns:a16="http://schemas.microsoft.com/office/drawing/2014/main" val="191648737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4003384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305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372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BuildingName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96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OfficeNumber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56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Address_Line1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814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Address_Line2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250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588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StateOrProvince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260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EMILPostal Region Zip Code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395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EMIL Code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58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PhoneNo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08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085464"/>
                  </a:ext>
                </a:extLst>
              </a:tr>
            </a:tbl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EBEE610E-5D1A-4B26-BCAF-2443F047EC38}"/>
              </a:ext>
            </a:extLst>
          </p:cNvPr>
          <p:cNvSpPr/>
          <p:nvPr/>
        </p:nvSpPr>
        <p:spPr>
          <a:xfrm>
            <a:off x="6953250" y="2819400"/>
            <a:ext cx="1171575" cy="2333625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B3E85-825F-410B-BDA0-F1125AD7B1BF}"/>
              </a:ext>
            </a:extLst>
          </p:cNvPr>
          <p:cNvSpPr txBox="1"/>
          <p:nvPr/>
        </p:nvSpPr>
        <p:spPr>
          <a:xfrm>
            <a:off x="8401050" y="3801546"/>
            <a:ext cx="270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Columns Define the “Address”</a:t>
            </a:r>
          </a:p>
        </p:txBody>
      </p:sp>
    </p:spTree>
    <p:extLst>
      <p:ext uri="{BB962C8B-B14F-4D97-AF65-F5344CB8AC3E}">
        <p14:creationId xmlns:p14="http://schemas.microsoft.com/office/powerpoint/2010/main" val="628004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28C5-910A-4FE0-992A-34DEB9DF8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7075" cy="1325563"/>
          </a:xfrm>
        </p:spPr>
        <p:txBody>
          <a:bodyPr/>
          <a:lstStyle/>
          <a:p>
            <a:r>
              <a:rPr lang="en-US" dirty="0"/>
              <a:t>Address – Ontology, API Retrieval: “Read”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F9AB06-C29E-4627-87D1-844979440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356744"/>
              </p:ext>
            </p:extLst>
          </p:nvPr>
        </p:nvGraphicFramePr>
        <p:xfrm>
          <a:off x="5448301" y="1605491"/>
          <a:ext cx="433387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74">
                  <a:extLst>
                    <a:ext uri="{9D8B030D-6E8A-4147-A177-3AD203B41FA5}">
                      <a16:colId xmlns:a16="http://schemas.microsoft.com/office/drawing/2014/main" val="191648737"/>
                    </a:ext>
                  </a:extLst>
                </a:gridCol>
                <a:gridCol w="1638302">
                  <a:extLst>
                    <a:ext uri="{9D8B030D-6E8A-4147-A177-3AD203B41FA5}">
                      <a16:colId xmlns:a16="http://schemas.microsoft.com/office/drawing/2014/main" val="4003384599"/>
                    </a:ext>
                  </a:extLst>
                </a:gridCol>
              </a:tblGrid>
              <a:tr h="265465">
                <a:tc>
                  <a:txBody>
                    <a:bodyPr/>
                    <a:lstStyle/>
                    <a:p>
                      <a:r>
                        <a:rPr lang="en-US" sz="1400" dirty="0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305084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r>
                        <a:rPr lang="en-US" sz="14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11510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372577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r>
                        <a:rPr lang="en-US" sz="1400" dirty="0"/>
                        <a:t>BuildingName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Starfleet Academy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967711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r>
                        <a:rPr lang="en-US" sz="1400" dirty="0"/>
                        <a:t>OfficeNumber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568205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r>
                        <a:rPr lang="en-US" sz="1400" dirty="0"/>
                        <a:t>Address_Line1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Federation Blvd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814987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r>
                        <a:rPr lang="en-US" sz="1400" dirty="0"/>
                        <a:t>Address_Line2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Campus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250316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Sausalito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588426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r>
                        <a:rPr lang="en-US" sz="1400" dirty="0"/>
                        <a:t>StateOrProvince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260522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r>
                        <a:rPr lang="en-US" sz="1400" dirty="0"/>
                        <a:t>EMILPostal Region Zip Code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94965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395135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r>
                        <a:rPr lang="en-US" sz="1400" dirty="0"/>
                        <a:t>EMIL Code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58739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r>
                        <a:rPr lang="en-US" sz="1400" dirty="0"/>
                        <a:t>PhoneNo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083320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0854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287BDF-92BF-40F8-B595-DA115D94D71C}"/>
              </a:ext>
            </a:extLst>
          </p:cNvPr>
          <p:cNvSpPr txBox="1"/>
          <p:nvPr/>
        </p:nvSpPr>
        <p:spPr>
          <a:xfrm>
            <a:off x="488662" y="1236159"/>
            <a:ext cx="127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Profile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BF5F6-2BA3-4899-BD5B-800CAD535947}"/>
              </a:ext>
            </a:extLst>
          </p:cNvPr>
          <p:cNvSpPr txBox="1"/>
          <p:nvPr/>
        </p:nvSpPr>
        <p:spPr>
          <a:xfrm>
            <a:off x="5350164" y="1275859"/>
            <a:ext cx="159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Office Location</a:t>
            </a: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168AC65E-2AA7-47AB-BB88-4483E2421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042618"/>
              </p:ext>
            </p:extLst>
          </p:nvPr>
        </p:nvGraphicFramePr>
        <p:xfrm>
          <a:off x="641489" y="1605491"/>
          <a:ext cx="433387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461">
                  <a:extLst>
                    <a:ext uri="{9D8B030D-6E8A-4147-A177-3AD203B41FA5}">
                      <a16:colId xmlns:a16="http://schemas.microsoft.com/office/drawing/2014/main" val="191648737"/>
                    </a:ext>
                  </a:extLst>
                </a:gridCol>
                <a:gridCol w="1565415">
                  <a:extLst>
                    <a:ext uri="{9D8B030D-6E8A-4147-A177-3AD203B41FA5}">
                      <a16:colId xmlns:a16="http://schemas.microsoft.com/office/drawing/2014/main" val="4003384599"/>
                    </a:ext>
                  </a:extLst>
                </a:gridCol>
              </a:tblGrid>
              <a:tr h="290141">
                <a:tc>
                  <a:txBody>
                    <a:bodyPr/>
                    <a:lstStyle/>
                    <a:p>
                      <a:r>
                        <a:rPr lang="en-US" sz="1400" dirty="0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305084"/>
                  </a:ext>
                </a:extLst>
              </a:tr>
              <a:tr h="290141">
                <a:tc>
                  <a:txBody>
                    <a:bodyPr/>
                    <a:lstStyle/>
                    <a:p>
                      <a:r>
                        <a:rPr lang="en-US" sz="14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372577"/>
                  </a:ext>
                </a:extLst>
              </a:tr>
              <a:tr h="290141">
                <a:tc>
                  <a:txBody>
                    <a:bodyPr/>
                    <a:lstStyle/>
                    <a:p>
                      <a:r>
                        <a:rPr lang="en-US" sz="1400" dirty="0"/>
                        <a:t>first_name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Sedrick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967711"/>
                  </a:ext>
                </a:extLst>
              </a:tr>
              <a:tr h="290141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568205"/>
                  </a:ext>
                </a:extLst>
              </a:tr>
              <a:tr h="290141">
                <a:tc>
                  <a:txBody>
                    <a:bodyPr/>
                    <a:lstStyle/>
                    <a:p>
                      <a:r>
                        <a:rPr lang="en-US" sz="1400" dirty="0"/>
                        <a:t>st_addy_ln_1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814987"/>
                  </a:ext>
                </a:extLst>
              </a:tr>
              <a:tr h="290141">
                <a:tc>
                  <a:txBody>
                    <a:bodyPr/>
                    <a:lstStyle/>
                    <a:p>
                      <a:r>
                        <a:rPr lang="en-US" sz="1400" dirty="0"/>
                        <a:t>Street_Address_Line_2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250316"/>
                  </a:ext>
                </a:extLst>
              </a:tr>
              <a:tr h="290141"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Denver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588426"/>
                  </a:ext>
                </a:extLst>
              </a:tr>
              <a:tr h="290141">
                <a:tc>
                  <a:txBody>
                    <a:bodyPr/>
                    <a:lstStyle/>
                    <a:p>
                      <a:r>
                        <a:rPr lang="en-US" sz="1400" dirty="0"/>
                        <a:t>StateOrProvince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260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EMILPostal Region Zip Code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80249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395135"/>
                  </a:ext>
                </a:extLst>
              </a:tr>
              <a:tr h="290141">
                <a:tc>
                  <a:txBody>
                    <a:bodyPr/>
                    <a:lstStyle/>
                    <a:p>
                      <a:r>
                        <a:rPr lang="en-US" sz="1400" dirty="0"/>
                        <a:t>EMIL Code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58739"/>
                  </a:ext>
                </a:extLst>
              </a:tr>
              <a:tr h="290141">
                <a:tc>
                  <a:txBody>
                    <a:bodyPr/>
                    <a:lstStyle/>
                    <a:p>
                      <a:r>
                        <a:rPr lang="en-US" sz="1400" dirty="0"/>
                        <a:t>Mobile 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083320"/>
                  </a:ext>
                </a:extLst>
              </a:tr>
              <a:tr h="29014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085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86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52F4-FCF7-4667-A1AA-153369E5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Dictionary </a:t>
            </a:r>
            <a:r>
              <a:rPr lang="en-US" dirty="0">
                <a:sym typeface="Wingdings" panose="05000000000000000000" pitchFamily="2" charset="2"/>
              </a:rPr>
              <a:t> API Design </a:t>
            </a:r>
            <a:r>
              <a:rPr lang="en-US" dirty="0"/>
              <a:t>Ontology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2744C-F6FB-4259-9E08-E0332BA80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Data/Schema/Dictionary should not “pollute” the ontology </a:t>
            </a:r>
          </a:p>
          <a:p>
            <a:r>
              <a:rPr lang="en-US" dirty="0"/>
              <a:t>Even with a partial expertise or understanding, the ontology should be clear</a:t>
            </a:r>
          </a:p>
          <a:p>
            <a:r>
              <a:rPr lang="en-US" dirty="0"/>
              <a:t>There are a several naming, syntax, and style conventions associate with RESTful practices and the OpenAPI Standard norms</a:t>
            </a:r>
          </a:p>
          <a:p>
            <a:r>
              <a:rPr lang="en-US" dirty="0"/>
              <a:t>What is the Address EMIL Code, how does it apply to the zip code or postal code?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29833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990E6-500E-4076-9786-7A7B89F67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Profiles, Offices: A Look at the API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7BDCA3-53B1-44F5-8C2B-97C09F00B4DC}"/>
              </a:ext>
            </a:extLst>
          </p:cNvPr>
          <p:cNvSpPr txBox="1"/>
          <p:nvPr/>
        </p:nvSpPr>
        <p:spPr>
          <a:xfrm>
            <a:off x="838200" y="1875354"/>
            <a:ext cx="972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 convention - https://{root path to an installation}/api/{some version}/{entity name plural}/{id}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D2185F-B7E6-45B0-A8A6-7D4217E0342B}"/>
              </a:ext>
            </a:extLst>
          </p:cNvPr>
          <p:cNvSpPr txBox="1"/>
          <p:nvPr/>
        </p:nvSpPr>
        <p:spPr>
          <a:xfrm>
            <a:off x="323536" y="1506022"/>
            <a:ext cx="6302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Ontological expectation to get a user profile or office item detail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192766-0BC7-4FB3-9EAC-B716284B084E}"/>
              </a:ext>
            </a:extLst>
          </p:cNvPr>
          <p:cNvSpPr txBox="1"/>
          <p:nvPr/>
        </p:nvSpPr>
        <p:spPr>
          <a:xfrm>
            <a:off x="838200" y="2253139"/>
            <a:ext cx="713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Applied to users - https://{root path to an installation}/api/1.0/users/1911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1E651-4FCA-4F5A-92EE-036F5D5F1369}"/>
              </a:ext>
            </a:extLst>
          </p:cNvPr>
          <p:cNvSpPr txBox="1"/>
          <p:nvPr/>
        </p:nvSpPr>
        <p:spPr>
          <a:xfrm>
            <a:off x="838199" y="2622471"/>
            <a:ext cx="11079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Applied to offices - https://{root path to an installation}/api/1.0/offices/8A07DFD8-E01B-401D-BAD0-E7666F6AB713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18B965-00A6-44D5-A8C8-DD8E1FF47DC4}"/>
              </a:ext>
            </a:extLst>
          </p:cNvPr>
          <p:cNvSpPr txBox="1"/>
          <p:nvPr/>
        </p:nvSpPr>
        <p:spPr>
          <a:xfrm>
            <a:off x="323535" y="3176469"/>
            <a:ext cx="671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Ontological definition of a </a:t>
            </a:r>
            <a:r>
              <a:rPr lang="en-US" b="1" i="1" dirty="0"/>
              <a:t>unified</a:t>
            </a:r>
            <a:r>
              <a:rPr lang="en-US" b="1" dirty="0"/>
              <a:t> data representation of an address </a:t>
            </a: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890DE9B7-D9D8-48B7-BE8D-13B845887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922484"/>
              </p:ext>
            </p:extLst>
          </p:nvPr>
        </p:nvGraphicFramePr>
        <p:xfrm>
          <a:off x="406398" y="3554254"/>
          <a:ext cx="433387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74">
                  <a:extLst>
                    <a:ext uri="{9D8B030D-6E8A-4147-A177-3AD203B41FA5}">
                      <a16:colId xmlns:a16="http://schemas.microsoft.com/office/drawing/2014/main" val="191648737"/>
                    </a:ext>
                  </a:extLst>
                </a:gridCol>
                <a:gridCol w="1638302">
                  <a:extLst>
                    <a:ext uri="{9D8B030D-6E8A-4147-A177-3AD203B41FA5}">
                      <a16:colId xmlns:a16="http://schemas.microsoft.com/office/drawing/2014/main" val="4003384599"/>
                    </a:ext>
                  </a:extLst>
                </a:gridCol>
              </a:tblGrid>
              <a:tr h="265465">
                <a:tc>
                  <a:txBody>
                    <a:bodyPr/>
                    <a:lstStyle/>
                    <a:p>
                      <a:r>
                        <a:rPr lang="en-US" sz="1200" dirty="0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Data Type(s)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305084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r>
                        <a:rPr lang="en-US" sz="1200" dirty="0"/>
                        <a:t>parentId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Number, guid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372577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r>
                        <a:rPr lang="en-US" sz="1200" dirty="0"/>
                        <a:t>addressLine1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814987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r>
                        <a:rPr lang="en-US" sz="1200" dirty="0"/>
                        <a:t>addressLine2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250316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r>
                        <a:rPr lang="en-US" sz="12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588426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r>
                        <a:rPr lang="en-US" sz="1200" dirty="0"/>
                        <a:t>stateOrProvince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260522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r>
                        <a:rPr lang="en-US" sz="1200" dirty="0"/>
                        <a:t>emilCodeValuePostalRegionZip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395135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r>
                        <a:rPr lang="en-US" sz="1200" dirty="0"/>
                        <a:t>emilCodeType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Complex/Object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5873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03BE1D7-6EF9-41B2-8A33-D2E597B1B413}"/>
              </a:ext>
            </a:extLst>
          </p:cNvPr>
          <p:cNvSpPr txBox="1"/>
          <p:nvPr/>
        </p:nvSpPr>
        <p:spPr>
          <a:xfrm>
            <a:off x="5219700" y="3863341"/>
            <a:ext cx="452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Applied to users: /api/1.0/users/1911/address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8EEF04-E92D-426E-AF24-8275A1C012AB}"/>
              </a:ext>
            </a:extLst>
          </p:cNvPr>
          <p:cNvSpPr txBox="1"/>
          <p:nvPr/>
        </p:nvSpPr>
        <p:spPr>
          <a:xfrm>
            <a:off x="5219700" y="4262438"/>
            <a:ext cx="5171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Applied to offices: /api/1.0/offices/8A0…713/address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DE7AAD-DB96-40C4-9C2E-D4FD6653C473}"/>
              </a:ext>
            </a:extLst>
          </p:cNvPr>
          <p:cNvSpPr txBox="1"/>
          <p:nvPr/>
        </p:nvSpPr>
        <p:spPr>
          <a:xfrm>
            <a:off x="5219700" y="3575566"/>
            <a:ext cx="257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Standardized Convention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B12628-3E61-4F89-B670-089E161B8EF8}"/>
              </a:ext>
            </a:extLst>
          </p:cNvPr>
          <p:cNvSpPr txBox="1"/>
          <p:nvPr/>
        </p:nvSpPr>
        <p:spPr>
          <a:xfrm>
            <a:off x="5219700" y="4734879"/>
            <a:ext cx="447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Examples Without Standardized Conventions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3E4585-7625-4E16-AD89-F968A8FE0B2F}"/>
              </a:ext>
            </a:extLst>
          </p:cNvPr>
          <p:cNvSpPr txBox="1"/>
          <p:nvPr/>
        </p:nvSpPr>
        <p:spPr>
          <a:xfrm>
            <a:off x="5219700" y="5030867"/>
            <a:ext cx="423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{misc path}/GetUserAddress?user_id=1911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17D275-E9C2-499D-8F51-5CEA7F2FF90B}"/>
              </a:ext>
            </a:extLst>
          </p:cNvPr>
          <p:cNvSpPr txBox="1"/>
          <p:nvPr/>
        </p:nvSpPr>
        <p:spPr>
          <a:xfrm>
            <a:off x="5219700" y="5329715"/>
            <a:ext cx="5605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{misc path}/GetUser?user_id=1911&amp;select={city,state,zip}</a:t>
            </a:r>
          </a:p>
        </p:txBody>
      </p:sp>
    </p:spTree>
    <p:extLst>
      <p:ext uri="{BB962C8B-B14F-4D97-AF65-F5344CB8AC3E}">
        <p14:creationId xmlns:p14="http://schemas.microsoft.com/office/powerpoint/2010/main" val="973583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8E56E9F8-815B-4AAD-A989-652E4EEF2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516834"/>
            <a:ext cx="7809030" cy="403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D896A0-8949-4B0F-B34E-EB272D812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356" y="2433737"/>
            <a:ext cx="4150606" cy="399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2878B6-053F-4096-897D-BFFCE1ACEFB9}"/>
              </a:ext>
            </a:extLst>
          </p:cNvPr>
          <p:cNvSpPr txBox="1"/>
          <p:nvPr/>
        </p:nvSpPr>
        <p:spPr>
          <a:xfrm>
            <a:off x="8458200" y="516834"/>
            <a:ext cx="3356112" cy="92333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Bridge &amp; Culvert Data Expressions</a:t>
            </a:r>
          </a:p>
          <a:p>
            <a:r>
              <a:rPr lang="en-US" dirty="0"/>
              <a:t>-Consumption View in App</a:t>
            </a:r>
          </a:p>
          <a:p>
            <a:r>
              <a:rPr lang="en-US" dirty="0"/>
              <a:t>-Data Schema View in Database</a:t>
            </a:r>
          </a:p>
        </p:txBody>
      </p:sp>
    </p:spTree>
    <p:extLst>
      <p:ext uri="{BB962C8B-B14F-4D97-AF65-F5344CB8AC3E}">
        <p14:creationId xmlns:p14="http://schemas.microsoft.com/office/powerpoint/2010/main" val="2827678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5E020-AEA5-4E00-AFA1-1162B3D1B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Clarity, Simplicity, Convention – </a:t>
            </a:r>
            <a:br>
              <a:rPr lang="en-US" dirty="0"/>
            </a:br>
            <a:r>
              <a:rPr lang="en-US" dirty="0"/>
              <a:t>Design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D4FFE-B277-4199-9982-7A7DF15F6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Disambiguation: Terminology may not be clear, or could imply a ‘keyword’ (even in an isolated context)</a:t>
            </a:r>
          </a:p>
          <a:p>
            <a:pPr lvl="1"/>
            <a:r>
              <a:rPr lang="en-US" dirty="0"/>
              <a:t>Timestamp</a:t>
            </a:r>
          </a:p>
          <a:p>
            <a:pPr lvl="1"/>
            <a:r>
              <a:rPr lang="en-US" dirty="0"/>
              <a:t>Ordinal</a:t>
            </a:r>
          </a:p>
          <a:p>
            <a:pPr lvl="1"/>
            <a:r>
              <a:rPr lang="en-US" dirty="0"/>
              <a:t>Index</a:t>
            </a:r>
          </a:p>
          <a:p>
            <a:r>
              <a:rPr lang="en-US" dirty="0"/>
              <a:t>Intuitive Clarity: </a:t>
            </a:r>
          </a:p>
          <a:p>
            <a:pPr lvl="1"/>
            <a:r>
              <a:rPr lang="en-US" dirty="0"/>
              <a:t>Refrain from abbreviations or short form </a:t>
            </a:r>
          </a:p>
          <a:p>
            <a:pPr lvl="2"/>
            <a:r>
              <a:rPr lang="en-US" dirty="0"/>
              <a:t>documentNumber versus docNo (best: document-number)</a:t>
            </a:r>
          </a:p>
          <a:p>
            <a:pPr lvl="1"/>
            <a:r>
              <a:rPr lang="en-US" dirty="0"/>
              <a:t>Avoid underscoring</a:t>
            </a:r>
          </a:p>
          <a:p>
            <a:pPr lvl="1"/>
            <a:r>
              <a:rPr lang="en-US" dirty="0"/>
              <a:t>Plural|Singular formatting</a:t>
            </a:r>
          </a:p>
          <a:p>
            <a:r>
              <a:rPr lang="en-US" dirty="0"/>
              <a:t>Adhere to common conventions: discoverability, traverse-ability, cue-inclusion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52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In Action – Reading Data </a:t>
            </a:r>
            <a:br>
              <a:rPr lang="en-US" sz="5400" dirty="0"/>
            </a:br>
            <a:r>
              <a:rPr lang="en-US" sz="5400" dirty="0"/>
              <a:t>The </a:t>
            </a:r>
            <a:r>
              <a:rPr lang="en-US" sz="5400" u="sng" dirty="0">
                <a:solidFill>
                  <a:schemeClr val="accent2"/>
                </a:solidFill>
              </a:rPr>
              <a:t>R</a:t>
            </a:r>
            <a:r>
              <a:rPr lang="en-US" sz="5400" dirty="0"/>
              <a:t> in CRUD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0997829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C6EF-DA3E-4096-AFA0-BCFCED59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Ground – Ontology 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C42AC-95B9-4593-A641-5C278EFC1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Phase 1 effort produced a data dictionary which is the critical foundation of the ontology</a:t>
            </a:r>
          </a:p>
          <a:p>
            <a:r>
              <a:rPr lang="en-US" dirty="0"/>
              <a:t>The ontology combined with the OpenAPI standards, patterns, and better practices produce our conventions</a:t>
            </a:r>
          </a:p>
          <a:p>
            <a:r>
              <a:rPr lang="en-US" dirty="0"/>
              <a:t>The result is a universally consistent approach that is immediately familiar even if the context is foreign</a:t>
            </a:r>
          </a:p>
          <a:p>
            <a:r>
              <a:rPr lang="en-US" dirty="0"/>
              <a:t>User profiles, directory offices, bridges, culverts – </a:t>
            </a:r>
            <a:r>
              <a:rPr lang="en-US" u="sng" dirty="0"/>
              <a:t>R</a:t>
            </a:r>
            <a:r>
              <a:rPr lang="en-US" dirty="0"/>
              <a:t>ead methods will be functionally similar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51131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8531-837F-4B48-9C47-3BA310A9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Predictable, Adaptable, Straightforward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8C336F-B567-485F-9B0F-451336D5D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It most cases, the data can be treated as a collection of items</a:t>
            </a:r>
          </a:p>
          <a:p>
            <a:r>
              <a:rPr lang="en-US" dirty="0"/>
              <a:t>For this collection of items, the API design/description must be adequate to retrieve a single item or efficiently traverse the whole set</a:t>
            </a:r>
          </a:p>
          <a:p>
            <a:r>
              <a:rPr lang="en-US" dirty="0"/>
              <a:t>In referencing a single item, its related items: resolving their details would reflect the same pattern</a:t>
            </a:r>
          </a:p>
          <a:p>
            <a:r>
              <a:rPr lang="en-US" dirty="0"/>
              <a:t>Paging, sorting, filtering, and selection are fundamentally the same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267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ADE80-9DEB-40EF-8F0E-69E4C73E4E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Today’s Session will be Recorded</a:t>
            </a:r>
          </a:p>
        </p:txBody>
      </p:sp>
      <p:pic>
        <p:nvPicPr>
          <p:cNvPr id="4" name="Graphic 3" descr="Presentation with media">
            <a:extLst>
              <a:ext uri="{FF2B5EF4-FFF2-40B4-BE49-F238E27FC236}">
                <a16:creationId xmlns:a16="http://schemas.microsoft.com/office/drawing/2014/main" id="{2189C2D5-BA38-41C1-8047-9F985AB40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999" y="4753466"/>
            <a:ext cx="1352750" cy="1352750"/>
          </a:xfrm>
          <a:prstGeom prst="rect">
            <a:avLst/>
          </a:prstGeom>
        </p:spPr>
      </p:pic>
      <p:pic>
        <p:nvPicPr>
          <p:cNvPr id="6" name="Graphic 5" descr="Radio microphone">
            <a:extLst>
              <a:ext uri="{FF2B5EF4-FFF2-40B4-BE49-F238E27FC236}">
                <a16:creationId xmlns:a16="http://schemas.microsoft.com/office/drawing/2014/main" id="{26777A93-1EB0-4BCD-BBC4-F03A7A2A8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3252" y="4753465"/>
            <a:ext cx="1352747" cy="135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71189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0C308-13C9-46F2-94C2-70C485758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OpenApi Standard (RESTful)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B3316-B355-435B-A850-6F57082C7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various simple read/query scenario can be look at from a web address</a:t>
            </a:r>
          </a:p>
          <a:p>
            <a:r>
              <a:rPr lang="en-US" dirty="0"/>
              <a:t>How does this take shape?</a:t>
            </a:r>
          </a:p>
          <a:p>
            <a:r>
              <a:rPr lang="en-US" dirty="0"/>
              <a:t>Are there performance considerations?</a:t>
            </a:r>
          </a:p>
          <a:p>
            <a:r>
              <a:rPr lang="en-US" dirty="0"/>
              <a:t>How are more complex scenarios addressed?</a:t>
            </a:r>
          </a:p>
          <a:p>
            <a:r>
              <a:rPr lang="en-US" dirty="0"/>
              <a:t>Let’s take a look… </a:t>
            </a:r>
          </a:p>
        </p:txBody>
      </p:sp>
    </p:spTree>
    <p:extLst>
      <p:ext uri="{BB962C8B-B14F-4D97-AF65-F5344CB8AC3E}">
        <p14:creationId xmlns:p14="http://schemas.microsoft.com/office/powerpoint/2010/main" val="2627623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49873-6E49-47C8-9D0C-8C829B12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Formats: casing, syntax, methods…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20881-EFB7-43EC-B370-569D6BCC2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3"/>
              </a:rPr>
              <a:t>https://datalab.aashtoware.org/api/0.3/tables/17/columns</a:t>
            </a:r>
            <a:r>
              <a:rPr lang="en-US" sz="1800" dirty="0"/>
              <a:t> </a:t>
            </a:r>
          </a:p>
          <a:p>
            <a:r>
              <a:rPr lang="en-US" sz="1800" dirty="0">
                <a:hlinkClick r:id="rId4"/>
              </a:rPr>
              <a:t>https://datalab.aashtoware.org/api/0.3/bridgeDesign/bridges</a:t>
            </a:r>
            <a:endParaRPr lang="en-US" sz="1800" dirty="0"/>
          </a:p>
          <a:p>
            <a:r>
              <a:rPr lang="en-US" sz="1800" dirty="0">
                <a:hlinkClick r:id="rId5"/>
              </a:rPr>
              <a:t>https://datalab.aashtoware.org/api/0.3/bridgeDesign/culverts</a:t>
            </a:r>
            <a:r>
              <a:rPr lang="en-US" sz="1800" dirty="0"/>
              <a:t> </a:t>
            </a:r>
          </a:p>
          <a:p>
            <a:r>
              <a:rPr lang="en-US" sz="1800" dirty="0">
                <a:hlinkClick r:id="rId6"/>
              </a:rPr>
              <a:t>https://datalab.aashtoware.org/api/0.3/projectSiteManager/projects</a:t>
            </a:r>
            <a:r>
              <a:rPr lang="en-US" sz="1800" dirty="0"/>
              <a:t> </a:t>
            </a:r>
          </a:p>
          <a:p>
            <a:r>
              <a:rPr lang="en-US" sz="1800" dirty="0"/>
              <a:t>The item’s collection will usually represent a set that must be “paged”</a:t>
            </a:r>
          </a:p>
          <a:p>
            <a:r>
              <a:rPr lang="en-US" sz="1800" dirty="0"/>
              <a:t>Paging requires additional information related to sorting and page size</a:t>
            </a:r>
          </a:p>
          <a:p>
            <a:r>
              <a:rPr lang="en-US" sz="1800" dirty="0"/>
              <a:t>Throttling result batches are a potential concern</a:t>
            </a:r>
          </a:p>
          <a:p>
            <a:r>
              <a:rPr lang="en-US" sz="1800" dirty="0"/>
              <a:t>Both the syntax and method have to be consistent, common parameters</a:t>
            </a:r>
          </a:p>
          <a:p>
            <a:pPr lvl="1"/>
            <a:r>
              <a:rPr lang="en-US" sz="1400" dirty="0"/>
              <a:t>Page Size</a:t>
            </a:r>
          </a:p>
          <a:p>
            <a:pPr lvl="1"/>
            <a:r>
              <a:rPr lang="en-US" sz="1400" dirty="0"/>
              <a:t>Page Index </a:t>
            </a:r>
          </a:p>
          <a:p>
            <a:pPr lvl="1"/>
            <a:r>
              <a:rPr lang="en-US" sz="1400" dirty="0"/>
              <a:t>Sorting by Field(s)</a:t>
            </a:r>
          </a:p>
          <a:p>
            <a:pPr lvl="1"/>
            <a:r>
              <a:rPr lang="en-US" sz="1400" dirty="0"/>
              <a:t>Sort Direction ([+/-])</a:t>
            </a:r>
          </a:p>
          <a:p>
            <a:pPr lvl="1"/>
            <a:r>
              <a:rPr lang="en-US" sz="1400" dirty="0"/>
              <a:t>Max allowed results, max operations per time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4257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75ED8-7561-4076-906D-7E003C0F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Samples: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A55FA-D759-493A-B75E-0215708C2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233" y="1510748"/>
            <a:ext cx="7463478" cy="368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8624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Revisiting 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2840720745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94DC-81BF-45EB-9E7E-6AB7C8ED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What is the Process, What are the Steps?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BBE41-6D07-493D-B16B-29781A16E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001282" cy="3785419"/>
          </a:xfrm>
        </p:spPr>
        <p:txBody>
          <a:bodyPr>
            <a:normAutofit/>
          </a:bodyPr>
          <a:lstStyle/>
          <a:p>
            <a:r>
              <a:rPr lang="en-US" sz="1600" dirty="0"/>
              <a:t>Key scenarios for data and utility are defined (Phase 1)</a:t>
            </a:r>
          </a:p>
          <a:p>
            <a:r>
              <a:rPr lang="en-US" sz="1600" dirty="0"/>
              <a:t>Data inventory around that focus produces a data dictionary</a:t>
            </a:r>
          </a:p>
          <a:p>
            <a:r>
              <a:rPr lang="en-US" sz="1600" dirty="0"/>
              <a:t>The scenarios and data components define API “Goals”</a:t>
            </a:r>
          </a:p>
          <a:p>
            <a:r>
              <a:rPr lang="en-US" sz="1600" dirty="0"/>
              <a:t>Goals are translated into groups of discrete actions</a:t>
            </a:r>
          </a:p>
          <a:p>
            <a:pPr lvl="1"/>
            <a:r>
              <a:rPr lang="en-US" sz="1200" dirty="0"/>
              <a:t>Get Projects</a:t>
            </a:r>
          </a:p>
          <a:p>
            <a:pPr lvl="1"/>
            <a:r>
              <a:rPr lang="en-US" sz="1200" dirty="0"/>
              <a:t>Filter projects by status</a:t>
            </a:r>
          </a:p>
          <a:p>
            <a:pPr lvl="1"/>
            <a:r>
              <a:rPr lang="en-US" sz="1200" dirty="0"/>
              <a:t>Use filtered project as data exchange to import </a:t>
            </a:r>
          </a:p>
          <a:p>
            <a:r>
              <a:rPr lang="en-US" sz="1600" dirty="0"/>
              <a:t>Goals and granular actions are controlled</a:t>
            </a:r>
          </a:p>
          <a:p>
            <a:pPr lvl="1"/>
            <a:r>
              <a:rPr lang="en-US" sz="1200" dirty="0"/>
              <a:t>Controls start with authentication</a:t>
            </a:r>
          </a:p>
          <a:p>
            <a:pPr lvl="1"/>
            <a:r>
              <a:rPr lang="en-US" sz="1200" dirty="0"/>
              <a:t>Access to goals are defined by scopes to provide permissions context</a:t>
            </a:r>
          </a:p>
          <a:p>
            <a:pPr lvl="1"/>
            <a:r>
              <a:rPr lang="en-US" sz="1200" dirty="0"/>
              <a:t>“Row” level and discrete access control reflect existing rules</a:t>
            </a:r>
          </a:p>
          <a:p>
            <a:r>
              <a:rPr lang="en-US" sz="1600" dirty="0"/>
              <a:t>The API Design is Implemented</a:t>
            </a:r>
          </a:p>
          <a:p>
            <a:r>
              <a:rPr lang="en-US" sz="1600" dirty="0"/>
              <a:t>The Implementation is Consumed, Consumers are Managed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2FA1E-DE0C-4253-A0BD-CCA9DB20F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91" r="3018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922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124789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Lab Exercise 3:</a:t>
            </a:r>
            <a:br>
              <a:rPr lang="en-US" sz="5400" dirty="0"/>
            </a:br>
            <a:r>
              <a:rPr lang="en-US" sz="5400" dirty="0"/>
              <a:t>AW</a:t>
            </a:r>
            <a:r>
              <a:rPr lang="en-US" sz="5400" b="0" i="0" dirty="0">
                <a:solidFill>
                  <a:srgbClr val="212529"/>
                </a:solidFill>
                <a:effectLst/>
                <a:latin typeface="Helvetica Neue"/>
              </a:rPr>
              <a:t>🔥</a:t>
            </a:r>
            <a:r>
              <a:rPr lang="en-US" sz="5400" dirty="0"/>
              <a:t>Blaze </a:t>
            </a:r>
          </a:p>
        </p:txBody>
      </p:sp>
    </p:spTree>
    <p:extLst>
      <p:ext uri="{BB962C8B-B14F-4D97-AF65-F5344CB8AC3E}">
        <p14:creationId xmlns:p14="http://schemas.microsoft.com/office/powerpoint/2010/main" val="751136959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D664E0-E5AD-4BD0-8040-44DC5C0B9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95" y="308112"/>
            <a:ext cx="2963100" cy="3647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876241-ECDD-40EE-A8EA-5CA8A7634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726" y="488436"/>
            <a:ext cx="7247283" cy="2662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287FE7-01E7-473E-BD94-D5800C517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106" y="2693504"/>
            <a:ext cx="5298040" cy="2773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D89CB-C369-45A7-A03F-0EC071A5E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9078" y="2941985"/>
            <a:ext cx="5125316" cy="3150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686894-6277-4FB2-9ED2-FA8D4DAD0ECD}"/>
              </a:ext>
            </a:extLst>
          </p:cNvPr>
          <p:cNvSpPr txBox="1"/>
          <p:nvPr/>
        </p:nvSpPr>
        <p:spPr>
          <a:xfrm>
            <a:off x="748211" y="5569467"/>
            <a:ext cx="5740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7"/>
              </a:rPr>
              <a:t>https://datalab.aashtoware.org/blaze</a:t>
            </a:r>
            <a:r>
              <a:rPr lang="en-US" sz="28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813DA8-99C8-4888-A583-D3AD2D5B5D84}"/>
              </a:ext>
            </a:extLst>
          </p:cNvPr>
          <p:cNvSpPr txBox="1"/>
          <p:nvPr/>
        </p:nvSpPr>
        <p:spPr>
          <a:xfrm>
            <a:off x="288905" y="5569467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i="0" dirty="0">
                <a:solidFill>
                  <a:srgbClr val="212529"/>
                </a:solidFill>
                <a:effectLst/>
                <a:latin typeface="Helvetica Neue"/>
              </a:rPr>
              <a:t>🔥</a:t>
            </a:r>
          </a:p>
        </p:txBody>
      </p:sp>
    </p:spTree>
    <p:extLst>
      <p:ext uri="{BB962C8B-B14F-4D97-AF65-F5344CB8AC3E}">
        <p14:creationId xmlns:p14="http://schemas.microsoft.com/office/powerpoint/2010/main" val="203375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D09B-4229-49F1-A97C-BAC002CC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Data from AW Blaze – Live Demo</a:t>
            </a:r>
          </a:p>
        </p:txBody>
      </p:sp>
    </p:spTree>
    <p:extLst>
      <p:ext uri="{BB962C8B-B14F-4D97-AF65-F5344CB8AC3E}">
        <p14:creationId xmlns:p14="http://schemas.microsoft.com/office/powerpoint/2010/main" val="3189907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Session 4 Look-Ahead</a:t>
            </a:r>
          </a:p>
        </p:txBody>
      </p:sp>
    </p:spTree>
    <p:extLst>
      <p:ext uri="{BB962C8B-B14F-4D97-AF65-F5344CB8AC3E}">
        <p14:creationId xmlns:p14="http://schemas.microsoft.com/office/powerpoint/2010/main" val="2274471063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2F69-BCD7-4461-A476-2D9CFE1F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563AD-40FF-4A63-9E5E-C208B2DE8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API CRUD, Moving on from the </a:t>
            </a:r>
            <a:r>
              <a:rPr lang="en-US" u="sng" dirty="0"/>
              <a:t>R</a:t>
            </a:r>
          </a:p>
          <a:p>
            <a:r>
              <a:rPr lang="en-US" dirty="0"/>
              <a:t>Partner|Developer “programs”, API Ecosystem</a:t>
            </a:r>
          </a:p>
          <a:p>
            <a:r>
              <a:rPr lang="en-US" dirty="0"/>
              <a:t>API Management Portal Concept</a:t>
            </a:r>
          </a:p>
          <a:p>
            <a:r>
              <a:rPr lang="en-US" dirty="0"/>
              <a:t>High-Impact Scenarios, Inventory and Checklist</a:t>
            </a:r>
          </a:p>
          <a:p>
            <a:r>
              <a:rPr lang="en-US" dirty="0"/>
              <a:t>“Halftime” Show and 2</a:t>
            </a:r>
            <a:r>
              <a:rPr lang="en-US" baseline="30000" dirty="0"/>
              <a:t>nd</a:t>
            </a:r>
            <a:r>
              <a:rPr lang="en-US" dirty="0"/>
              <a:t> Half Overview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5682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5780" y="1037411"/>
            <a:ext cx="558996" cy="58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5779" y="1869958"/>
            <a:ext cx="558996" cy="58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732093" y="2568146"/>
            <a:ext cx="10815742" cy="719922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45779" y="2638048"/>
            <a:ext cx="558996" cy="58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732091" y="1781327"/>
            <a:ext cx="10815744" cy="719922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/>
          <p:cNvSpPr/>
          <p:nvPr/>
        </p:nvSpPr>
        <p:spPr>
          <a:xfrm>
            <a:off x="732091" y="3353745"/>
            <a:ext cx="10815744" cy="719922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45777" y="3423647"/>
            <a:ext cx="558996" cy="58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732091" y="4118056"/>
            <a:ext cx="10815744" cy="719922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45777" y="4187958"/>
            <a:ext cx="558996" cy="58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ACCC2-D00A-3F43-BFD6-E9B1B2BF7153}"/>
              </a:ext>
            </a:extLst>
          </p:cNvPr>
          <p:cNvSpPr txBox="1"/>
          <p:nvPr/>
        </p:nvSpPr>
        <p:spPr>
          <a:xfrm>
            <a:off x="1708942" y="1150402"/>
            <a:ext cx="5609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Introduction &amp; Session 2 Recap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6C1D12-A8AB-CA45-AB6D-AD73DD3B813A}"/>
              </a:ext>
            </a:extLst>
          </p:cNvPr>
          <p:cNvSpPr txBox="1"/>
          <p:nvPr/>
        </p:nvSpPr>
        <p:spPr>
          <a:xfrm>
            <a:off x="1718462" y="1913397"/>
            <a:ext cx="757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Structuring, Focusing, Simplifying: Ontology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33A8C-3E20-8842-8907-95D3EB165257}"/>
              </a:ext>
            </a:extLst>
          </p:cNvPr>
          <p:cNvSpPr txBox="1"/>
          <p:nvPr/>
        </p:nvSpPr>
        <p:spPr>
          <a:xfrm>
            <a:off x="1708942" y="3503279"/>
            <a:ext cx="798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Security Redux, the Full Process in Action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ABAF53-0681-B446-AC1A-FA6D16221F11}"/>
              </a:ext>
            </a:extLst>
          </p:cNvPr>
          <p:cNvSpPr txBox="1"/>
          <p:nvPr/>
        </p:nvSpPr>
        <p:spPr>
          <a:xfrm>
            <a:off x="1718459" y="2708698"/>
            <a:ext cx="917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</a:rPr>
              <a:t>R</a:t>
            </a:r>
            <a:r>
              <a:rPr lang="en-US" sz="2800" b="1" dirty="0">
                <a:solidFill>
                  <a:srgbClr val="FFFF00"/>
                </a:solidFill>
              </a:rPr>
              <a:t> in CRUD – High Impact Scenarios, Reading Data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DBD23F-28F3-1743-93BC-1D5D1EE80F23}"/>
              </a:ext>
            </a:extLst>
          </p:cNvPr>
          <p:cNvSpPr txBox="1"/>
          <p:nvPr/>
        </p:nvSpPr>
        <p:spPr>
          <a:xfrm>
            <a:off x="1718462" y="4263626"/>
            <a:ext cx="9360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Lab Exercise 3: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🔥🔥🔥 </a:t>
            </a:r>
            <a:r>
              <a:rPr lang="en-US" sz="2800" b="1" dirty="0">
                <a:solidFill>
                  <a:srgbClr val="FFFF00"/>
                </a:solidFill>
              </a:rPr>
              <a:t>AW Blaze v1.0 Testing Workbench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0871637-15DF-4A57-97CB-51D9A8D5F0E4}"/>
              </a:ext>
            </a:extLst>
          </p:cNvPr>
          <p:cNvSpPr/>
          <p:nvPr/>
        </p:nvSpPr>
        <p:spPr>
          <a:xfrm>
            <a:off x="732090" y="986638"/>
            <a:ext cx="10815744" cy="719922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5C8826E-1285-4437-A687-2F0EE4276673}"/>
              </a:ext>
            </a:extLst>
          </p:cNvPr>
          <p:cNvSpPr/>
          <p:nvPr/>
        </p:nvSpPr>
        <p:spPr>
          <a:xfrm>
            <a:off x="732090" y="4907880"/>
            <a:ext cx="10815744" cy="719922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1EB4D4-717F-4578-AD80-D70E3C9DDD92}"/>
              </a:ext>
            </a:extLst>
          </p:cNvPr>
          <p:cNvSpPr txBox="1"/>
          <p:nvPr/>
        </p:nvSpPr>
        <p:spPr>
          <a:xfrm>
            <a:off x="945776" y="4977783"/>
            <a:ext cx="558996" cy="58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68AF3F-493F-4A46-9768-5FB05D60B786}"/>
              </a:ext>
            </a:extLst>
          </p:cNvPr>
          <p:cNvSpPr txBox="1"/>
          <p:nvPr/>
        </p:nvSpPr>
        <p:spPr>
          <a:xfrm>
            <a:off x="1718461" y="5053450"/>
            <a:ext cx="597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Next Session Look-Ahead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8509DC-670E-42C1-8BB4-670568E7D50B}"/>
              </a:ext>
            </a:extLst>
          </p:cNvPr>
          <p:cNvSpPr/>
          <p:nvPr/>
        </p:nvSpPr>
        <p:spPr>
          <a:xfrm>
            <a:off x="732090" y="5737868"/>
            <a:ext cx="10815744" cy="719922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5FFF5-A358-4099-AB5D-DE92F9F06FBF}"/>
              </a:ext>
            </a:extLst>
          </p:cNvPr>
          <p:cNvSpPr txBox="1"/>
          <p:nvPr/>
        </p:nvSpPr>
        <p:spPr>
          <a:xfrm>
            <a:off x="945776" y="5807771"/>
            <a:ext cx="558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7698A-85C4-4964-B93D-628D9115ADB2}"/>
              </a:ext>
            </a:extLst>
          </p:cNvPr>
          <p:cNvSpPr txBox="1"/>
          <p:nvPr/>
        </p:nvSpPr>
        <p:spPr>
          <a:xfrm>
            <a:off x="1718461" y="5883438"/>
            <a:ext cx="597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Q&amp;A, Close Out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4649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2922" y="1412048"/>
            <a:ext cx="4446580" cy="2425149"/>
          </a:xfrm>
        </p:spPr>
        <p:txBody>
          <a:bodyPr>
            <a:noAutofit/>
          </a:bodyPr>
          <a:lstStyle/>
          <a:p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Questions </a:t>
            </a:r>
            <a:b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&amp; </a:t>
            </a:r>
            <a:b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Answers</a:t>
            </a:r>
            <a:endParaRPr lang="en-US" sz="4400" b="0" spc="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14" y="5952453"/>
            <a:ext cx="1475377" cy="701407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7813752" y="2020010"/>
            <a:ext cx="2708948" cy="2335301"/>
            <a:chOff x="8119840" y="3369613"/>
            <a:chExt cx="1943693" cy="1675598"/>
          </a:xfrm>
        </p:grpSpPr>
        <p:sp>
          <p:nvSpPr>
            <p:cNvPr id="59" name="Hexagon 58"/>
            <p:cNvSpPr/>
            <p:nvPr/>
          </p:nvSpPr>
          <p:spPr>
            <a:xfrm>
              <a:off x="8119840" y="336961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>
              <a:off x="8188728" y="3429000"/>
              <a:ext cx="1805915" cy="1556824"/>
            </a:xfrm>
            <a:prstGeom prst="hexagon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548614" y="3271244"/>
            <a:ext cx="2708949" cy="2335301"/>
            <a:chOff x="8119840" y="1555409"/>
            <a:chExt cx="1943693" cy="1675598"/>
          </a:xfrm>
        </p:grpSpPr>
        <p:sp>
          <p:nvSpPr>
            <p:cNvPr id="62" name="Hexagon 61"/>
            <p:cNvSpPr/>
            <p:nvPr/>
          </p:nvSpPr>
          <p:spPr>
            <a:xfrm>
              <a:off x="8119840" y="1555409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>
              <a:off x="8188728" y="1614796"/>
              <a:ext cx="1805915" cy="1556824"/>
            </a:xfrm>
            <a:prstGeom prst="hexagon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078886" y="3294363"/>
            <a:ext cx="2708948" cy="2335301"/>
            <a:chOff x="9788312" y="2461803"/>
            <a:chExt cx="1943693" cy="1675598"/>
          </a:xfrm>
        </p:grpSpPr>
        <p:sp>
          <p:nvSpPr>
            <p:cNvPr id="65" name="Hexagon 64"/>
            <p:cNvSpPr/>
            <p:nvPr/>
          </p:nvSpPr>
          <p:spPr>
            <a:xfrm>
              <a:off x="9788312" y="246180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>
              <a:off x="9857200" y="2521190"/>
              <a:ext cx="1805915" cy="1556824"/>
            </a:xfrm>
            <a:prstGeom prst="hexagon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1985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813750" y="4514741"/>
            <a:ext cx="2708948" cy="2335301"/>
            <a:chOff x="8124687" y="5181314"/>
            <a:chExt cx="1943693" cy="1675598"/>
          </a:xfrm>
        </p:grpSpPr>
        <p:sp>
          <p:nvSpPr>
            <p:cNvPr id="68" name="Hexagon 67"/>
            <p:cNvSpPr/>
            <p:nvPr/>
          </p:nvSpPr>
          <p:spPr>
            <a:xfrm>
              <a:off x="8124687" y="5181314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>
              <a:off x="8193575" y="5240701"/>
              <a:ext cx="1805915" cy="1556824"/>
            </a:xfrm>
            <a:prstGeom prst="hexagon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063081" y="799632"/>
            <a:ext cx="2708948" cy="2335301"/>
            <a:chOff x="4778055" y="3361816"/>
            <a:chExt cx="1943693" cy="1675598"/>
          </a:xfrm>
        </p:grpSpPr>
        <p:sp>
          <p:nvSpPr>
            <p:cNvPr id="71" name="Hexagon 70"/>
            <p:cNvSpPr/>
            <p:nvPr/>
          </p:nvSpPr>
          <p:spPr>
            <a:xfrm>
              <a:off x="4778055" y="3361816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>
              <a:off x="4846943" y="3421203"/>
              <a:ext cx="1805915" cy="1556824"/>
            </a:xfrm>
            <a:prstGeom prst="hexagon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51" y="1887896"/>
            <a:ext cx="1714033" cy="171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1476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Session 2 Recap</a:t>
            </a:r>
          </a:p>
        </p:txBody>
      </p:sp>
    </p:spTree>
    <p:extLst>
      <p:ext uri="{BB962C8B-B14F-4D97-AF65-F5344CB8AC3E}">
        <p14:creationId xmlns:p14="http://schemas.microsoft.com/office/powerpoint/2010/main" val="402261738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D7ED-9589-4576-9CB0-ABE20FB9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2 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D4572-5278-4ED5-8FAA-7F0542CE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125"/>
            <a:ext cx="10515600" cy="48577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API Design is Rooted in Practicality, Organized Accordingly </a:t>
            </a:r>
          </a:p>
          <a:p>
            <a:r>
              <a:rPr lang="en-US" dirty="0"/>
              <a:t>Feature Design is Compromised of Overarching Concerns Combined as well as the Product-Specific Elements</a:t>
            </a:r>
          </a:p>
          <a:p>
            <a:r>
              <a:rPr lang="en-US" dirty="0"/>
              <a:t>Security is Integral to both the Design and Logical Organization of Capabilities </a:t>
            </a:r>
          </a:p>
          <a:p>
            <a:r>
              <a:rPr lang="en-US" dirty="0"/>
              <a:t>The OpenAPI Standard Helps to Support Conventions, but Better Practices Must be Defined</a:t>
            </a:r>
          </a:p>
          <a:p>
            <a:r>
              <a:rPr lang="en-US" dirty="0"/>
              <a:t>Conclusions and deliverables from Phase 1 kickstart the Phase 2 effort</a:t>
            </a:r>
          </a:p>
          <a:p>
            <a:r>
              <a:rPr lang="en-US" dirty="0"/>
              <a:t>Translating Scenarios, Objectives, and Features to Discrete Aspects is done through “Goals”</a:t>
            </a:r>
          </a:p>
        </p:txBody>
      </p:sp>
    </p:spTree>
    <p:extLst>
      <p:ext uri="{BB962C8B-B14F-4D97-AF65-F5344CB8AC3E}">
        <p14:creationId xmlns:p14="http://schemas.microsoft.com/office/powerpoint/2010/main" val="172819924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354608-2C0B-45C8-8C8B-8E3ED2EF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23837-F016-463C-B2AE-2DFCD9D26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12000" r="-1" b="-1"/>
          <a:stretch/>
        </p:blipFill>
        <p:spPr>
          <a:xfrm>
            <a:off x="2" y="10"/>
            <a:ext cx="121919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0C481-C541-4908-8AF9-55A9E997B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8" y="3409389"/>
            <a:ext cx="11677650" cy="137399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+mj-lt"/>
              </a:rPr>
              <a:t>AASHTOWare Data Lab</a:t>
            </a:r>
            <a:br>
              <a:rPr lang="en-US" sz="6000" dirty="0">
                <a:solidFill>
                  <a:schemeClr val="tx1"/>
                </a:solidFill>
                <a:latin typeface="+mj-lt"/>
              </a:rPr>
            </a:br>
            <a:r>
              <a:rPr lang="en-US" sz="6000" dirty="0"/>
              <a:t>DataLab.AASHTOWare.org</a:t>
            </a: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69EB637-CEDE-43AD-8B65-DDD63C08F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0870" y="2245586"/>
            <a:ext cx="1262906" cy="110826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CDD7DB09-290B-4A1F-BFC1-51ED7C978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33975" y="911082"/>
            <a:ext cx="2048530" cy="179768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alpha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0FAED46-1BF7-48DB-980D-571CD2A30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62936" y="1825453"/>
            <a:ext cx="799094" cy="70124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5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An Understandable Model:</a:t>
            </a:r>
            <a:br>
              <a:rPr lang="en-US" sz="5400" dirty="0"/>
            </a:br>
            <a:r>
              <a:rPr lang="en-US" sz="5400" dirty="0"/>
              <a:t>Ontology (Info Sci)</a:t>
            </a:r>
          </a:p>
        </p:txBody>
      </p:sp>
    </p:spTree>
    <p:extLst>
      <p:ext uri="{BB962C8B-B14F-4D97-AF65-F5344CB8AC3E}">
        <p14:creationId xmlns:p14="http://schemas.microsoft.com/office/powerpoint/2010/main" val="269485796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1ACFA-5564-4622-BB69-A38079DF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 and Purpose of Ontology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1D7A8-A3FA-4E0F-ABE0-77CA788FA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Simply put: The Ontology helps express a “what is” model of a potentially obscure set of data constituents</a:t>
            </a:r>
          </a:p>
          <a:p>
            <a:r>
              <a:rPr lang="en-US" dirty="0"/>
              <a:t>Clarity, practicality, and utility are the heart the design philosophy </a:t>
            </a:r>
          </a:p>
          <a:p>
            <a:r>
              <a:rPr lang="en-US" dirty="0"/>
              <a:t>Ontology bridges the descriptive gap in how data may be managed compared to a later form and behavior </a:t>
            </a:r>
          </a:p>
          <a:p>
            <a:r>
              <a:rPr lang="en-US" dirty="0"/>
              <a:t>A data dictionary and relational model will help start an ontology, but it is not a 100% direct mapping</a:t>
            </a:r>
          </a:p>
          <a:p>
            <a:r>
              <a:rPr lang="en-US" dirty="0"/>
              <a:t>Ontology serves to conceptually simplify, explain, and structure an area of interest beyond the expertise focus of that interest.</a:t>
            </a:r>
          </a:p>
        </p:txBody>
      </p:sp>
    </p:spTree>
    <p:extLst>
      <p:ext uri="{BB962C8B-B14F-4D97-AF65-F5344CB8AC3E}">
        <p14:creationId xmlns:p14="http://schemas.microsoft.com/office/powerpoint/2010/main" val="204039313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46CAD-25C1-4C59-AF46-82B2014B2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1D877-6AC8-4FCD-A7CD-6EFB5CC65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Don’t Make Me Think – Convention, Consistency, Clarity</a:t>
            </a:r>
          </a:p>
          <a:p>
            <a:r>
              <a:rPr lang="en-US" dirty="0"/>
              <a:t>A common conceptual approach, and enforcement, dramatically “uncomplicates” understandings</a:t>
            </a:r>
          </a:p>
          <a:p>
            <a:r>
              <a:rPr lang="en-US" dirty="0"/>
              <a:t>The ontology begins to shape (and facilitate) a repeatable method of design the API’s goals</a:t>
            </a:r>
          </a:p>
          <a:p>
            <a:r>
              <a:rPr lang="en-US" dirty="0"/>
              <a:t>The threshold to understanding and navigating features is reduced</a:t>
            </a:r>
          </a:p>
          <a:p>
            <a:r>
              <a:rPr lang="en-US" dirty="0"/>
              <a:t>(Intended) Side Effects: Design, implementation, testing, Prototyping, Consumption </a:t>
            </a:r>
          </a:p>
          <a:p>
            <a:r>
              <a:rPr lang="en-US" dirty="0"/>
              <a:t>As mentioned before - uniformity is paramount</a:t>
            </a:r>
          </a:p>
        </p:txBody>
      </p:sp>
    </p:spTree>
    <p:extLst>
      <p:ext uri="{BB962C8B-B14F-4D97-AF65-F5344CB8AC3E}">
        <p14:creationId xmlns:p14="http://schemas.microsoft.com/office/powerpoint/2010/main" val="387767183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483dd343-51ea-48d4-899d-d63df538454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C78BCA86D8004F8686EFFF0ED0DF57" ma:contentTypeVersion="6" ma:contentTypeDescription="Create a new document." ma:contentTypeScope="" ma:versionID="b05b2446cee867c905ad307903ea3041">
  <xsd:schema xmlns:xsd="http://www.w3.org/2001/XMLSchema" xmlns:xs="http://www.w3.org/2001/XMLSchema" xmlns:p="http://schemas.microsoft.com/office/2006/metadata/properties" xmlns:ns2="483dd343-51ea-48d4-899d-d63df538454c" targetNamespace="http://schemas.microsoft.com/office/2006/metadata/properties" ma:root="true" ma:fieldsID="7c7390f7343d6c8e1bb1ed12473105ca" ns2:_="">
    <xsd:import namespace="483dd343-51ea-48d4-899d-d63df53845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dd343-51ea-48d4-899d-d63df5384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2A0576-E6A1-4CA4-9916-92E5A3F8CFF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83dd343-51ea-48d4-899d-d63df538454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4C5BA0E-A8FD-4A0F-9D25-4F222C082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dd343-51ea-48d4-899d-d63df53845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5DC7AF-29AD-4F30-BA47-78329E8C6B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1451</Words>
  <Application>Microsoft Office PowerPoint</Application>
  <PresentationFormat>Widescreen</PresentationFormat>
  <Paragraphs>262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Gentium Basic</vt:lpstr>
      <vt:lpstr>Georgia</vt:lpstr>
      <vt:lpstr>Helvetica Neue</vt:lpstr>
      <vt:lpstr>Montserrat</vt:lpstr>
      <vt:lpstr>Symbol</vt:lpstr>
      <vt:lpstr>Verdana</vt:lpstr>
      <vt:lpstr>Office Theme</vt:lpstr>
      <vt:lpstr>AASHTOWARE DATA INTEGRATION FRAMEWORK Phase 2 – Session 3</vt:lpstr>
      <vt:lpstr>Today’s Session will be Recorded</vt:lpstr>
      <vt:lpstr>AGENDA</vt:lpstr>
      <vt:lpstr>Session 2 Recap</vt:lpstr>
      <vt:lpstr>Session 2 Takeaways </vt:lpstr>
      <vt:lpstr>AASHTOWare Data Lab DataLab.AASHTOWare.org</vt:lpstr>
      <vt:lpstr>An Understandable Model: Ontology (Info Sci)</vt:lpstr>
      <vt:lpstr>Meaning and Purpose of Ontology</vt:lpstr>
      <vt:lpstr>Practical Implications</vt:lpstr>
      <vt:lpstr>The User Profile DB Table, Data Dictionary</vt:lpstr>
      <vt:lpstr>The Office Directory DB Table, Data Dictionary</vt:lpstr>
      <vt:lpstr>Address – Ontology, API Retrieval: “Read”</vt:lpstr>
      <vt:lpstr>Data Dictionary  API Design Ontology</vt:lpstr>
      <vt:lpstr>User Profiles, Offices: A Look at the API </vt:lpstr>
      <vt:lpstr>PowerPoint Presentation</vt:lpstr>
      <vt:lpstr>Clarity, Simplicity, Convention –  Design Responsibilities</vt:lpstr>
      <vt:lpstr>In Action – Reading Data  The R in CRUD</vt:lpstr>
      <vt:lpstr>Common Ground – Ontology Influence</vt:lpstr>
      <vt:lpstr>Predictable, Adaptable, Straightforward</vt:lpstr>
      <vt:lpstr>The OpenApi Standard (RESTful) View</vt:lpstr>
      <vt:lpstr>Formats: casing, syntax, methods…</vt:lpstr>
      <vt:lpstr>Data Samples:</vt:lpstr>
      <vt:lpstr>Revisiting the Big Picture</vt:lpstr>
      <vt:lpstr>What is the Process, What are the Steps?</vt:lpstr>
      <vt:lpstr>Lab Exercise 3: AW🔥Blaze </vt:lpstr>
      <vt:lpstr>PowerPoint Presentation</vt:lpstr>
      <vt:lpstr>Querying Data from AW Blaze – Live Demo</vt:lpstr>
      <vt:lpstr>Session 4 Look-Ahead</vt:lpstr>
      <vt:lpstr>Highlights</vt:lpstr>
      <vt:lpstr>Questions  &amp; 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AASHTOWARE DATA INTEGRATION FRAMEWORK Phase 2 – Session 3</dc:title>
  <dc:creator>sedrick bouknight</dc:creator>
  <cp:lastModifiedBy>sedrick bouknight</cp:lastModifiedBy>
  <cp:revision>15</cp:revision>
  <dcterms:created xsi:type="dcterms:W3CDTF">2020-12-11T15:52:18Z</dcterms:created>
  <dcterms:modified xsi:type="dcterms:W3CDTF">2020-12-13T02:38:52Z</dcterms:modified>
</cp:coreProperties>
</file>