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31"/>
  </p:notesMasterIdLst>
  <p:handoutMasterIdLst>
    <p:handoutMasterId r:id="rId32"/>
  </p:handoutMasterIdLst>
  <p:sldIdLst>
    <p:sldId id="256" r:id="rId5"/>
    <p:sldId id="723" r:id="rId6"/>
    <p:sldId id="367" r:id="rId7"/>
    <p:sldId id="571" r:id="rId8"/>
    <p:sldId id="720" r:id="rId9"/>
    <p:sldId id="708" r:id="rId10"/>
    <p:sldId id="557" r:id="rId11"/>
    <p:sldId id="721" r:id="rId12"/>
    <p:sldId id="709" r:id="rId13"/>
    <p:sldId id="739" r:id="rId14"/>
    <p:sldId id="726" r:id="rId15"/>
    <p:sldId id="730" r:id="rId16"/>
    <p:sldId id="740" r:id="rId17"/>
    <p:sldId id="746" r:id="rId18"/>
    <p:sldId id="747" r:id="rId19"/>
    <p:sldId id="741" r:id="rId20"/>
    <p:sldId id="742" r:id="rId21"/>
    <p:sldId id="743" r:id="rId22"/>
    <p:sldId id="744" r:id="rId23"/>
    <p:sldId id="745" r:id="rId24"/>
    <p:sldId id="258" r:id="rId25"/>
    <p:sldId id="737" r:id="rId26"/>
    <p:sldId id="738" r:id="rId27"/>
    <p:sldId id="559" r:id="rId28"/>
    <p:sldId id="725" r:id="rId29"/>
    <p:sldId id="508" r:id="rId3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62242696-66BD-466C-BD8A-E1D1B2EC8C57}">
          <p14:sldIdLst>
            <p14:sldId id="256"/>
            <p14:sldId id="723"/>
            <p14:sldId id="367"/>
            <p14:sldId id="571"/>
            <p14:sldId id="720"/>
            <p14:sldId id="708"/>
            <p14:sldId id="557"/>
            <p14:sldId id="721"/>
            <p14:sldId id="709"/>
            <p14:sldId id="739"/>
            <p14:sldId id="726"/>
            <p14:sldId id="730"/>
            <p14:sldId id="740"/>
            <p14:sldId id="746"/>
            <p14:sldId id="747"/>
            <p14:sldId id="741"/>
            <p14:sldId id="742"/>
            <p14:sldId id="743"/>
            <p14:sldId id="744"/>
            <p14:sldId id="745"/>
            <p14:sldId id="258"/>
            <p14:sldId id="737"/>
            <p14:sldId id="738"/>
            <p14:sldId id="559"/>
            <p14:sldId id="725"/>
            <p14:sldId id="508"/>
          </p14:sldIdLst>
        </p14:section>
        <p14:section name="Closing" id="{C5536E02-E3A6-40D4-B854-C94EEE895E8E}">
          <p14:sldIdLst/>
        </p14:section>
        <p14:section name="Extra Slides" id="{4DFE9258-99B0-4407-8CB5-0FE57F4A241B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, Larissa" initials="JL" lastIdx="13" clrIdx="0">
    <p:extLst>
      <p:ext uri="{19B8F6BF-5375-455C-9EA6-DF929625EA0E}">
        <p15:presenceInfo xmlns:p15="http://schemas.microsoft.com/office/powerpoint/2012/main" userId="S-1-5-21-527237240-1500820517-725345543-4323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33A"/>
    <a:srgbClr val="1C2B39"/>
    <a:srgbClr val="DF7100"/>
    <a:srgbClr val="D8E6F0"/>
    <a:srgbClr val="9DC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41" autoAdjust="0"/>
    <p:restoredTop sz="88484" autoAdjust="0"/>
  </p:normalViewPr>
  <p:slideViewPr>
    <p:cSldViewPr snapToGrid="0">
      <p:cViewPr varScale="1">
        <p:scale>
          <a:sx n="101" d="100"/>
          <a:sy n="101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698" cy="481875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1"/>
            <a:ext cx="3169698" cy="481875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r">
              <a:defRPr sz="1300"/>
            </a:lvl1pPr>
          </a:lstStyle>
          <a:p>
            <a:fld id="{CD68F10F-FC9C-4BA2-9E8C-38909307C90A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1875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1875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r">
              <a:defRPr sz="1300"/>
            </a:lvl1pPr>
          </a:lstStyle>
          <a:p>
            <a:fld id="{A30DD108-3C52-4937-97BB-CE0513A334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78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1728"/>
          </a:xfrm>
          <a:prstGeom prst="rect">
            <a:avLst/>
          </a:prstGeom>
        </p:spPr>
        <p:txBody>
          <a:bodyPr vert="horz" lIns="96659" tIns="48329" rIns="96659" bIns="4832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59" tIns="48329" rIns="96659" bIns="48329" rtlCol="0"/>
          <a:lstStyle>
            <a:lvl1pPr algn="r">
              <a:defRPr sz="1300"/>
            </a:lvl1pPr>
          </a:lstStyle>
          <a:p>
            <a:fld id="{B821C9C7-3045-4F99-9442-A186BD2BFA04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9" tIns="48329" rIns="96659" bIns="4832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9"/>
            <a:ext cx="5852160" cy="3780473"/>
          </a:xfrm>
          <a:prstGeom prst="rect">
            <a:avLst/>
          </a:prstGeom>
        </p:spPr>
        <p:txBody>
          <a:bodyPr vert="horz" lIns="96659" tIns="48329" rIns="96659" bIns="4832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6"/>
            <a:ext cx="3169920" cy="481727"/>
          </a:xfrm>
          <a:prstGeom prst="rect">
            <a:avLst/>
          </a:prstGeom>
        </p:spPr>
        <p:txBody>
          <a:bodyPr vert="horz" lIns="96659" tIns="48329" rIns="96659" bIns="4832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6"/>
            <a:ext cx="3169920" cy="481727"/>
          </a:xfrm>
          <a:prstGeom prst="rect">
            <a:avLst/>
          </a:prstGeom>
        </p:spPr>
        <p:txBody>
          <a:bodyPr vert="horz" lIns="96659" tIns="48329" rIns="96659" bIns="48329" rtlCol="0" anchor="b"/>
          <a:lstStyle>
            <a:lvl1pPr algn="r">
              <a:defRPr sz="1300"/>
            </a:lvl1pPr>
          </a:lstStyle>
          <a:p>
            <a:fld id="{FBAF544D-9319-43E9-9AA1-E62C8DD135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2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80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328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71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84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82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Read-Only overlapping scenarios “common denominator” from top 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34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51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20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78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78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 on lab portal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28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31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82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42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Elaborate on the implementation – gate keeping, “don’t panic”, rules still apply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10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122258"/>
            <a:ext cx="12192000" cy="1735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1"/>
            <a:ext cx="12192001" cy="5595487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" y="5595488"/>
            <a:ext cx="12192001" cy="79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8984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61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2091" y="416896"/>
            <a:ext cx="8959039" cy="416896"/>
          </a:xfrm>
        </p:spPr>
        <p:txBody>
          <a:bodyPr anchor="ctr">
            <a:normAutofit/>
          </a:bodyPr>
          <a:lstStyle>
            <a:lvl1pPr algn="l">
              <a:defRPr sz="1800" spc="600">
                <a:solidFill>
                  <a:srgbClr val="FB433A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61572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25503" y="0"/>
            <a:ext cx="8216348" cy="6858000"/>
          </a:xfrm>
          <a:prstGeom prst="rect">
            <a:avLst/>
          </a:prstGeom>
          <a:blipFill dpi="0" rotWithShape="1">
            <a:blip r:embed="rId2" cstate="email">
              <a:alphaModFix amt="5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12192000" cy="6857999"/>
          </a:xfrm>
        </p:spPr>
        <p:txBody>
          <a:bodyPr anchor="ctr">
            <a:normAutofit/>
          </a:bodyPr>
          <a:lstStyle>
            <a:lvl1pPr algn="ctr">
              <a:defRPr sz="60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8329" y="375148"/>
            <a:ext cx="1002592" cy="35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1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1598213"/>
            <a:ext cx="8959039" cy="2425149"/>
          </a:xfrm>
        </p:spPr>
        <p:txBody>
          <a:bodyPr anchor="t">
            <a:normAutofit/>
          </a:bodyPr>
          <a:lstStyle>
            <a:lvl1pPr algn="l"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3441" y="5852160"/>
            <a:ext cx="1717121" cy="61225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86252"/>
            <a:ext cx="5892800" cy="317500"/>
          </a:xfrm>
        </p:spPr>
        <p:txBody>
          <a:bodyPr anchor="ctr">
            <a:noAutofit/>
          </a:bodyPr>
          <a:lstStyle>
            <a:lvl1pPr marL="0" indent="0">
              <a:buNone/>
              <a:defRPr sz="1200" spc="600">
                <a:solidFill>
                  <a:srgbClr val="FB433A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STAGE</a:t>
            </a:r>
          </a:p>
        </p:txBody>
      </p:sp>
    </p:spTree>
    <p:extLst>
      <p:ext uri="{BB962C8B-B14F-4D97-AF65-F5344CB8AC3E}">
        <p14:creationId xmlns:p14="http://schemas.microsoft.com/office/powerpoint/2010/main" val="326834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0"/>
          </p:nvPr>
        </p:nvSpPr>
        <p:spPr>
          <a:xfrm>
            <a:off x="429161" y="1228775"/>
            <a:ext cx="6271047" cy="477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29685" y="389756"/>
            <a:ext cx="9906543" cy="420140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rgbClr val="FB43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8544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61" y="465151"/>
            <a:ext cx="11211760" cy="574150"/>
          </a:xfrm>
        </p:spPr>
        <p:txBody>
          <a:bodyPr/>
          <a:lstStyle>
            <a:lvl1pPr>
              <a:defRPr>
                <a:solidFill>
                  <a:srgbClr val="FB43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172201" y="1228775"/>
            <a:ext cx="5468721" cy="4637828"/>
          </a:xfrm>
        </p:spPr>
        <p:txBody>
          <a:bodyPr/>
          <a:lstStyle>
            <a:lvl1pPr>
              <a:lnSpc>
                <a:spcPts val="3200"/>
              </a:lnSpc>
              <a:spcBef>
                <a:spcPts val="1500"/>
              </a:spcBef>
              <a:defRPr sz="2200"/>
            </a:lvl1pPr>
            <a:lvl2pPr>
              <a:defRPr sz="22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1"/>
          </p:nvPr>
        </p:nvSpPr>
        <p:spPr>
          <a:xfrm>
            <a:off x="429161" y="1228775"/>
            <a:ext cx="5468721" cy="463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47737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32361" y="1396040"/>
            <a:ext cx="4934960" cy="4470563"/>
          </a:xfrm>
        </p:spPr>
        <p:txBody>
          <a:bodyPr>
            <a:noAutofit/>
          </a:bodyPr>
          <a:lstStyle>
            <a:lvl1pPr marL="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384078" y="1396040"/>
            <a:ext cx="5256844" cy="44705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9685" y="396511"/>
            <a:ext cx="10229849" cy="490903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FB433A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96858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29161" y="312751"/>
            <a:ext cx="9604964" cy="574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25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032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193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5461"/>
          </a:xfrm>
        </p:spPr>
        <p:txBody>
          <a:bodyPr/>
          <a:lstStyle>
            <a:lvl1pPr>
              <a:defRPr b="1">
                <a:solidFill>
                  <a:srgbClr val="FB43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502229"/>
            <a:ext cx="5181600" cy="4674734"/>
          </a:xfrm>
        </p:spPr>
        <p:txBody>
          <a:bodyPr/>
          <a:lstStyle>
            <a:lvl1pPr marL="228600" indent="-228600">
              <a:buClr>
                <a:srgbClr val="FB433A"/>
              </a:buClr>
              <a:buFont typeface="Symbol" panose="05050102010706020507" pitchFamily="18" charset="2"/>
              <a:buChar char=""/>
              <a:defRPr b="0"/>
            </a:lvl1pPr>
            <a:lvl2pPr marL="685800" indent="-228600">
              <a:buClr>
                <a:srgbClr val="FB433A"/>
              </a:buClr>
              <a:buFont typeface="Symbol" panose="05050102010706020507" pitchFamily="18" charset="2"/>
              <a:buChar char="¾"/>
              <a:defRPr/>
            </a:lvl2pPr>
            <a:lvl3pPr marL="1143000" indent="-228600">
              <a:buClr>
                <a:srgbClr val="FB433A"/>
              </a:buClr>
              <a:buFont typeface="Symbol" panose="05050102010706020507" pitchFamily="18" charset="2"/>
              <a:buChar char="¾"/>
              <a:defRPr baseline="0"/>
            </a:lvl3pPr>
            <a:lvl4pPr marL="1600200" indent="-228600">
              <a:buClr>
                <a:srgbClr val="FB433A"/>
              </a:buClr>
              <a:buFont typeface="Symbol" panose="05050102010706020507" pitchFamily="18" charset="2"/>
              <a:buChar char="¾"/>
              <a:defRPr/>
            </a:lvl4pPr>
            <a:lvl5pPr marL="2057400" indent="-228600">
              <a:buClr>
                <a:srgbClr val="FB433A"/>
              </a:buClr>
              <a:buFont typeface="Symbol" panose="05050102010706020507" pitchFamily="18" charset="2"/>
              <a:buChar char="¾"/>
              <a:defRPr/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502229"/>
            <a:ext cx="5181600" cy="4674734"/>
          </a:xfrm>
        </p:spPr>
        <p:txBody>
          <a:bodyPr/>
          <a:lstStyle>
            <a:lvl1pPr marL="228600" indent="-228600">
              <a:buClr>
                <a:srgbClr val="FF0000"/>
              </a:buClr>
              <a:buFont typeface="Symbol" panose="05050102010706020507" pitchFamily="18" charset="2"/>
              <a:buChar char="¾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</p:spTree>
    <p:extLst>
      <p:ext uri="{BB962C8B-B14F-4D97-AF65-F5344CB8AC3E}">
        <p14:creationId xmlns:p14="http://schemas.microsoft.com/office/powerpoint/2010/main" val="68549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6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7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3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6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29161" y="6345995"/>
            <a:ext cx="6925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0E3814-2368-47A8-9136-A98A086DE308}" type="slidenum">
              <a:rPr lang="en-US" sz="1050" b="1" spc="0" smtClean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spc="0" dirty="0">
              <a:solidFill>
                <a:srgbClr val="FB433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085" y="6361238"/>
            <a:ext cx="504835" cy="2173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51078" y="6231795"/>
            <a:ext cx="11089844" cy="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21663" y="6344495"/>
            <a:ext cx="7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spc="3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AASHTOWare Standard Data Integration Framework</a:t>
            </a:r>
            <a:endParaRPr lang="en-US" sz="1050" b="0" spc="3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4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4" r:id="rId13"/>
    <p:sldLayoutId id="2147483672" r:id="rId14"/>
    <p:sldLayoutId id="2147483677" r:id="rId15"/>
    <p:sldLayoutId id="2147483664" r:id="rId16"/>
    <p:sldLayoutId id="2147483678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B433A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FB433A"/>
        </a:buClr>
        <a:buFont typeface="Symbol" panose="05050102010706020507" pitchFamily="18" charset="2"/>
        <a:buChar char="¾"/>
        <a:tabLst>
          <a:tab pos="457200" algn="l"/>
        </a:tabLst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FB433A"/>
        </a:buClr>
        <a:buFont typeface="Symbol" panose="05050102010706020507" pitchFamily="18" charset="2"/>
        <a:buChar char="¾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hyperlink" Target="https://datalab.aashtoware.org/blaz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99971" y="1282956"/>
            <a:ext cx="6728791" cy="2425149"/>
          </a:xfrm>
        </p:spPr>
        <p:txBody>
          <a:bodyPr>
            <a:noAutofit/>
          </a:bodyPr>
          <a:lstStyle/>
          <a:p>
            <a:pPr algn="l"/>
            <a: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  <a:t>AASHTOWARE DATA INTEGRATION FRAMEWORK Phase 2 – Session 4</a:t>
            </a:r>
            <a:endParaRPr lang="en-US" sz="4400" b="0" spc="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314" y="844975"/>
            <a:ext cx="5039436" cy="548797"/>
          </a:xfrm>
        </p:spPr>
        <p:txBody>
          <a:bodyPr>
            <a:noAutofit/>
          </a:bodyPr>
          <a:lstStyle/>
          <a:p>
            <a:pPr algn="l"/>
            <a:r>
              <a:rPr lang="en-US" sz="1400" b="1" i="0" spc="350" dirty="0">
                <a:solidFill>
                  <a:srgbClr val="FFFF00"/>
                </a:solidFill>
                <a:latin typeface="Verdana" panose="020B0604030504040204" pitchFamily="34" charset="0"/>
              </a:rPr>
              <a:t>Review Session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14" y="5952453"/>
            <a:ext cx="1475377" cy="701407"/>
          </a:xfrm>
          <a:prstGeom prst="rect">
            <a:avLst/>
          </a:prstGeom>
        </p:spPr>
      </p:pic>
      <p:sp>
        <p:nvSpPr>
          <p:cNvPr id="14" name="Subtitle 10"/>
          <p:cNvSpPr txBox="1">
            <a:spLocks/>
          </p:cNvSpPr>
          <p:nvPr/>
        </p:nvSpPr>
        <p:spPr>
          <a:xfrm>
            <a:off x="961314" y="4146086"/>
            <a:ext cx="3320127" cy="20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2400" i="1" kern="1200">
                <a:solidFill>
                  <a:srgbClr val="FB433A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2000" kern="1200">
                <a:solidFill>
                  <a:srgbClr val="1C2B3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1800" kern="1200">
                <a:solidFill>
                  <a:srgbClr val="1C2B3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1600" kern="1200">
                <a:solidFill>
                  <a:srgbClr val="1C2B3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1600" kern="1200">
                <a:solidFill>
                  <a:srgbClr val="1C2B3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spc="3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11th, 2021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7813752" y="2020010"/>
            <a:ext cx="2708948" cy="2335301"/>
            <a:chOff x="8119840" y="3369613"/>
            <a:chExt cx="1943693" cy="1675598"/>
          </a:xfrm>
        </p:grpSpPr>
        <p:sp>
          <p:nvSpPr>
            <p:cNvPr id="59" name="Hexagon 58"/>
            <p:cNvSpPr/>
            <p:nvPr/>
          </p:nvSpPr>
          <p:spPr>
            <a:xfrm>
              <a:off x="8119840" y="3369613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>
              <a:off x="8188728" y="3429000"/>
              <a:ext cx="1805915" cy="1556824"/>
            </a:xfrm>
            <a:prstGeom prst="hexagon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548614" y="3271244"/>
            <a:ext cx="2708949" cy="2335301"/>
            <a:chOff x="8119840" y="1555409"/>
            <a:chExt cx="1943693" cy="1675598"/>
          </a:xfrm>
        </p:grpSpPr>
        <p:sp>
          <p:nvSpPr>
            <p:cNvPr id="62" name="Hexagon 61"/>
            <p:cNvSpPr/>
            <p:nvPr/>
          </p:nvSpPr>
          <p:spPr>
            <a:xfrm>
              <a:off x="8119840" y="1555409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>
              <a:off x="8188728" y="1614796"/>
              <a:ext cx="1805915" cy="1556824"/>
            </a:xfrm>
            <a:prstGeom prst="hexagon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078886" y="3294363"/>
            <a:ext cx="2708948" cy="2335301"/>
            <a:chOff x="9788312" y="2461803"/>
            <a:chExt cx="1943693" cy="1675598"/>
          </a:xfrm>
        </p:grpSpPr>
        <p:sp>
          <p:nvSpPr>
            <p:cNvPr id="65" name="Hexagon 64"/>
            <p:cNvSpPr/>
            <p:nvPr/>
          </p:nvSpPr>
          <p:spPr>
            <a:xfrm>
              <a:off x="9788312" y="2461803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>
              <a:off x="9857200" y="2521190"/>
              <a:ext cx="1805915" cy="1556824"/>
            </a:xfrm>
            <a:prstGeom prst="hexagon">
              <a:avLst/>
            </a:pr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19858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813750" y="4514741"/>
            <a:ext cx="2708948" cy="2335301"/>
            <a:chOff x="8124687" y="5181314"/>
            <a:chExt cx="1943693" cy="1675598"/>
          </a:xfrm>
        </p:grpSpPr>
        <p:sp>
          <p:nvSpPr>
            <p:cNvPr id="68" name="Hexagon 67"/>
            <p:cNvSpPr/>
            <p:nvPr/>
          </p:nvSpPr>
          <p:spPr>
            <a:xfrm>
              <a:off x="8124687" y="5181314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>
              <a:off x="8193575" y="5240701"/>
              <a:ext cx="1805915" cy="1556824"/>
            </a:xfrm>
            <a:prstGeom prst="hexagon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063081" y="799632"/>
            <a:ext cx="2708948" cy="2335301"/>
            <a:chOff x="4778055" y="3361816"/>
            <a:chExt cx="1943693" cy="1675598"/>
          </a:xfrm>
        </p:grpSpPr>
        <p:sp>
          <p:nvSpPr>
            <p:cNvPr id="71" name="Hexagon 70"/>
            <p:cNvSpPr/>
            <p:nvPr/>
          </p:nvSpPr>
          <p:spPr>
            <a:xfrm>
              <a:off x="4778055" y="3361816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>
              <a:off x="4846943" y="3421203"/>
              <a:ext cx="1805915" cy="1556824"/>
            </a:xfrm>
            <a:prstGeom prst="hexagon">
              <a:avLst/>
            </a:prstGeom>
            <a:blipFill dpi="0"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063" y="4604615"/>
            <a:ext cx="1069378" cy="8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8318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Modifying Data…</a:t>
            </a:r>
            <a:br>
              <a:rPr lang="en-US" sz="5400" dirty="0"/>
            </a:br>
            <a:r>
              <a:rPr lang="en-US" sz="5400" dirty="0"/>
              <a:t>Additions</a:t>
            </a:r>
            <a:br>
              <a:rPr lang="en-US" sz="5400" dirty="0"/>
            </a:br>
            <a:r>
              <a:rPr lang="en-US" sz="5400" dirty="0"/>
              <a:t>Updates</a:t>
            </a:r>
            <a:br>
              <a:rPr lang="en-US" sz="5400" dirty="0"/>
            </a:br>
            <a:r>
              <a:rPr lang="en-US" sz="5400" i="1" strike="sngStrike" dirty="0">
                <a:solidFill>
                  <a:schemeClr val="accent2"/>
                </a:solidFill>
              </a:rPr>
              <a:t>Deletes</a:t>
            </a:r>
            <a:endParaRPr lang="en-US" sz="54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2063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28C5-910A-4FE0-992A-34DEB9DF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Examples of Queries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1B8FE8-6D1F-4200-8464-A7C903E3B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515" y="1929656"/>
            <a:ext cx="7429500" cy="3641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BBD075-44FC-49C2-A200-95AF6DD5D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265" y="2197464"/>
            <a:ext cx="5844542" cy="1890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5700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FB0E1BC-988A-479B-BFC6-34FF11D3A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538" y="187286"/>
            <a:ext cx="3773217" cy="6119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8528C5-910A-4FE0-992A-34DEB9DF8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8" y="199853"/>
            <a:ext cx="10887075" cy="1325563"/>
          </a:xfrm>
        </p:spPr>
        <p:txBody>
          <a:bodyPr/>
          <a:lstStyle/>
          <a:p>
            <a:r>
              <a:rPr lang="en-US" dirty="0"/>
              <a:t>Compared to Modifying the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1269D6-C6F9-4776-8E05-407784EC5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17" y="1490720"/>
            <a:ext cx="8943975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49326A-A9B6-4104-8270-980A1B3C2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75" y="5181887"/>
            <a:ext cx="10496550" cy="65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004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High Impact Scenarios:</a:t>
            </a:r>
            <a:endParaRPr lang="en-US" sz="54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35465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A598-70B3-4250-B818-A40B9E416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F9640-1F28-42E4-B946-3E9FF3E11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AASHTOWare Project &amp; Bridge Integration Activities in Roadmap</a:t>
            </a:r>
          </a:p>
          <a:p>
            <a:r>
              <a:rPr lang="en-US" dirty="0"/>
              <a:t>AASHTOWare Project &amp; Safety Integration Activities in Roadmap</a:t>
            </a:r>
          </a:p>
          <a:p>
            <a:r>
              <a:rPr lang="en-US" dirty="0"/>
              <a:t>AW Bridge Products Integration Activities in Roadmap</a:t>
            </a:r>
          </a:p>
          <a:p>
            <a:r>
              <a:rPr lang="en-US" dirty="0"/>
              <a:t>AASHTOWare Project &amp; Pavement ME Integration Activities in Roadmap</a:t>
            </a:r>
          </a:p>
        </p:txBody>
      </p:sp>
    </p:spTree>
    <p:extLst>
      <p:ext uri="{BB962C8B-B14F-4D97-AF65-F5344CB8AC3E}">
        <p14:creationId xmlns:p14="http://schemas.microsoft.com/office/powerpoint/2010/main" val="3864185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05FE2-8262-4193-B65F-CCDD92CFE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 Now Available in API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B290D-E370-4E7D-AFD2-C85BCF551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Interface ID-101 AW Project to AW BrM Send Completed Project Data</a:t>
            </a:r>
          </a:p>
          <a:p>
            <a:r>
              <a:rPr lang="en-US" dirty="0"/>
              <a:t>Interface ID-102 AW BrM to AW Project Send Structure Inventory</a:t>
            </a:r>
          </a:p>
          <a:p>
            <a:r>
              <a:rPr lang="en-US" dirty="0"/>
              <a:t>Interface ID-108 AW Project to AW BrM Send Treatment Unit Cost Data</a:t>
            </a:r>
          </a:p>
          <a:p>
            <a:r>
              <a:rPr lang="en-US" dirty="0"/>
              <a:t>Interface ID-52 AW BrM to AW BrR Send Bridge Data</a:t>
            </a:r>
          </a:p>
          <a:p>
            <a:r>
              <a:rPr lang="en-US" dirty="0"/>
              <a:t>Interface ID-51 AW BrM to AW BrD Send Bridge Data</a:t>
            </a:r>
          </a:p>
          <a:p>
            <a:r>
              <a:rPr lang="en-US" dirty="0"/>
              <a:t>Interface ID-53 AW BrR to AW BrM Send Bridge Ratings</a:t>
            </a:r>
          </a:p>
          <a:p>
            <a:r>
              <a:rPr lang="en-US" dirty="0"/>
              <a:t>Interface ID-56 AW BridgeLink to AW BrD send Bridge Designs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75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End to End Process</a:t>
            </a:r>
            <a:endParaRPr lang="en-US" sz="54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22203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913E263-93C8-4E66-BB83-74B088D9D1D6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865822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B433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Returning to the Initial Starting Point…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B679-E6AE-4556-9299-AD238CDE3CD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B433A"/>
              </a:buClr>
              <a:buFont typeface="Symbol" panose="05050102010706020507" pitchFamily="18" charset="2"/>
              <a:buChar char="¾"/>
              <a:tabLst>
                <a:tab pos="457200" algn="l"/>
              </a:tabLst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433A"/>
              </a:buClr>
              <a:buFont typeface="Symbol" panose="05050102010706020507" pitchFamily="18" charset="2"/>
              <a:buChar char="¾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API Design</a:t>
            </a:r>
          </a:p>
          <a:p>
            <a:r>
              <a:rPr lang="en-US" dirty="0"/>
              <a:t>API Implementation</a:t>
            </a:r>
          </a:p>
          <a:p>
            <a:r>
              <a:rPr lang="en-US" dirty="0"/>
              <a:t>API Use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28B363-CD5A-4D11-B56B-122D9121223C}"/>
              </a:ext>
            </a:extLst>
          </p:cNvPr>
          <p:cNvGrpSpPr/>
          <p:nvPr/>
        </p:nvGrpSpPr>
        <p:grpSpPr>
          <a:xfrm>
            <a:off x="4737363" y="3460422"/>
            <a:ext cx="1817802" cy="1679542"/>
            <a:chOff x="4619134" y="3460422"/>
            <a:chExt cx="1817802" cy="1679542"/>
          </a:xfrm>
          <a:solidFill>
            <a:srgbClr val="1C2B3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2" name="Graphic 11" descr="Factory">
              <a:extLst>
                <a:ext uri="{FF2B5EF4-FFF2-40B4-BE49-F238E27FC236}">
                  <a16:creationId xmlns:a16="http://schemas.microsoft.com/office/drawing/2014/main" id="{D9AF9EAF-9C29-4EEE-97DB-5CDB5129A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19134" y="3460422"/>
              <a:ext cx="1679542" cy="1679542"/>
            </a:xfrm>
            <a:prstGeom prst="rect">
              <a:avLst/>
            </a:prstGeom>
          </p:spPr>
        </p:pic>
        <p:pic>
          <p:nvPicPr>
            <p:cNvPr id="13" name="Graphic 12" descr="High voltage">
              <a:extLst>
                <a:ext uri="{FF2B5EF4-FFF2-40B4-BE49-F238E27FC236}">
                  <a16:creationId xmlns:a16="http://schemas.microsoft.com/office/drawing/2014/main" id="{75FB339E-D9C1-4895-96F2-321200F8B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92771" y="4495799"/>
              <a:ext cx="644165" cy="644165"/>
            </a:xfrm>
            <a:prstGeom prst="rect">
              <a:avLst/>
            </a:prstGeom>
          </p:spPr>
        </p:pic>
      </p:grpSp>
      <p:pic>
        <p:nvPicPr>
          <p:cNvPr id="14" name="Graphic 13" descr="Drawing compass">
            <a:extLst>
              <a:ext uri="{FF2B5EF4-FFF2-40B4-BE49-F238E27FC236}">
                <a16:creationId xmlns:a16="http://schemas.microsoft.com/office/drawing/2014/main" id="{F7BDE336-BC89-4E0F-BE8F-96FDC9ED0E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61968" y="3859490"/>
            <a:ext cx="1280474" cy="1280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Graphic 14" descr="Electric car">
            <a:extLst>
              <a:ext uri="{FF2B5EF4-FFF2-40B4-BE49-F238E27FC236}">
                <a16:creationId xmlns:a16="http://schemas.microsoft.com/office/drawing/2014/main" id="{05A56A69-51EC-4349-8049-94110EECDF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54638" y="3686272"/>
            <a:ext cx="1453692" cy="14536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60FE944F-4F8D-4A00-BC1C-E384E636CAB3}"/>
              </a:ext>
            </a:extLst>
          </p:cNvPr>
          <p:cNvSpPr/>
          <p:nvPr/>
        </p:nvSpPr>
        <p:spPr>
          <a:xfrm>
            <a:off x="3054285" y="5354425"/>
            <a:ext cx="2460395" cy="622169"/>
          </a:xfrm>
          <a:prstGeom prst="curvedUpArrow">
            <a:avLst/>
          </a:prstGeom>
          <a:solidFill>
            <a:srgbClr val="FB433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80269BA6-1F0B-4129-AB79-2F3ED8EFBA67}"/>
              </a:ext>
            </a:extLst>
          </p:cNvPr>
          <p:cNvSpPr/>
          <p:nvPr/>
        </p:nvSpPr>
        <p:spPr>
          <a:xfrm>
            <a:off x="5529410" y="2941581"/>
            <a:ext cx="2775604" cy="743880"/>
          </a:xfrm>
          <a:prstGeom prst="curvedDownArrow">
            <a:avLst/>
          </a:prstGeom>
          <a:solidFill>
            <a:srgbClr val="FB433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22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BA23E2-D118-4DFC-9076-8708AE9EAA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62025" y="1798982"/>
            <a:ext cx="10418280" cy="3866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19B7677-D490-4C2C-9F0D-23046D2ADB1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7620000" cy="827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B433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 Closer Look by Phase</a:t>
            </a:r>
          </a:p>
        </p:txBody>
      </p:sp>
    </p:spTree>
    <p:extLst>
      <p:ext uri="{BB962C8B-B14F-4D97-AF65-F5344CB8AC3E}">
        <p14:creationId xmlns:p14="http://schemas.microsoft.com/office/powerpoint/2010/main" val="1836848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F154B-840C-4F8B-8B88-60E0B14EA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of the “Live”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0F5A3-01A1-4AB0-BBCE-066930F61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API Design Updates Continue</a:t>
            </a:r>
          </a:p>
          <a:p>
            <a:r>
              <a:rPr lang="en-US" dirty="0"/>
              <a:t>Implementation will be Active</a:t>
            </a:r>
          </a:p>
          <a:p>
            <a:r>
              <a:rPr lang="en-US" dirty="0"/>
              <a:t>Access to the API Usage</a:t>
            </a:r>
          </a:p>
          <a:p>
            <a:r>
              <a:rPr lang="en-US" dirty="0"/>
              <a:t>Applications/Systems Connect</a:t>
            </a:r>
          </a:p>
          <a:p>
            <a:r>
              <a:rPr lang="en-US" dirty="0"/>
              <a:t>New Features are Identified</a:t>
            </a:r>
          </a:p>
          <a:p>
            <a:r>
              <a:rPr lang="en-US" dirty="0"/>
              <a:t>Cycle Repeats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65446-2CF7-4E69-9CBA-1C581538B0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645" y="1027906"/>
            <a:ext cx="3984032" cy="461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4404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ADE80-9DEB-40EF-8F0E-69E4C73E4E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Today’s Session will be Recorded</a:t>
            </a:r>
          </a:p>
        </p:txBody>
      </p:sp>
      <p:pic>
        <p:nvPicPr>
          <p:cNvPr id="4" name="Graphic 3" descr="Presentation with media">
            <a:extLst>
              <a:ext uri="{FF2B5EF4-FFF2-40B4-BE49-F238E27FC236}">
                <a16:creationId xmlns:a16="http://schemas.microsoft.com/office/drawing/2014/main" id="{2189C2D5-BA38-41C1-8047-9F985AB40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999" y="4753466"/>
            <a:ext cx="1352750" cy="1352750"/>
          </a:xfrm>
          <a:prstGeom prst="rect">
            <a:avLst/>
          </a:prstGeom>
        </p:spPr>
      </p:pic>
      <p:pic>
        <p:nvPicPr>
          <p:cNvPr id="6" name="Graphic 5" descr="Radio microphone">
            <a:extLst>
              <a:ext uri="{FF2B5EF4-FFF2-40B4-BE49-F238E27FC236}">
                <a16:creationId xmlns:a16="http://schemas.microsoft.com/office/drawing/2014/main" id="{26777A93-1EB0-4BCD-BBC4-F03A7A2A8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3252" y="4753465"/>
            <a:ext cx="1352747" cy="135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71189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F154B-840C-4F8B-8B88-60E0B14EA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Expect: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0F5A3-01A1-4AB0-BBCE-066930F61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Agency IT Staff to 3</a:t>
            </a:r>
            <a:r>
              <a:rPr lang="en-US" baseline="30000" dirty="0"/>
              <a:t>rd</a:t>
            </a:r>
            <a:r>
              <a:rPr lang="en-US" dirty="0"/>
              <a:t> Party Application Vendors</a:t>
            </a:r>
          </a:p>
          <a:p>
            <a:r>
              <a:rPr lang="en-US" dirty="0"/>
              <a:t>Partner Program(s)</a:t>
            </a:r>
          </a:p>
          <a:p>
            <a:r>
              <a:rPr lang="en-US" dirty="0"/>
              <a:t>Training/Reference Resources</a:t>
            </a:r>
          </a:p>
          <a:p>
            <a:r>
              <a:rPr lang="en-US" dirty="0"/>
              <a:t>Coordination of Sanctioned Use</a:t>
            </a:r>
          </a:p>
          <a:p>
            <a:r>
              <a:rPr lang="en-US" dirty="0"/>
              <a:t>Support and Operations</a:t>
            </a:r>
          </a:p>
          <a:p>
            <a:r>
              <a:rPr lang="en-US" dirty="0"/>
              <a:t>Shares Needs Across Products</a:t>
            </a:r>
          </a:p>
          <a:p>
            <a:r>
              <a:rPr lang="en-US" dirty="0"/>
              <a:t>One Stop Shop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746D2-59F3-4A49-B88A-84211B88D60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846" y="2533879"/>
            <a:ext cx="4926089" cy="3224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821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Lab Exercise 4:</a:t>
            </a:r>
            <a:br>
              <a:rPr lang="en-US" sz="5400" dirty="0"/>
            </a:br>
            <a:r>
              <a:rPr lang="en-US" sz="5400" dirty="0"/>
              <a:t>AW</a:t>
            </a:r>
            <a:r>
              <a:rPr lang="en-US" sz="5400" b="0" i="0" dirty="0">
                <a:solidFill>
                  <a:srgbClr val="212529"/>
                </a:solidFill>
                <a:effectLst/>
                <a:latin typeface="Helvetica Neue"/>
              </a:rPr>
              <a:t>🔥</a:t>
            </a:r>
            <a:r>
              <a:rPr lang="en-US" sz="5400" dirty="0"/>
              <a:t>Blaze</a:t>
            </a:r>
            <a:br>
              <a:rPr lang="en-US" sz="5400" dirty="0"/>
            </a:br>
            <a:r>
              <a:rPr lang="en-US" sz="5400" dirty="0"/>
              <a:t>High Impact Scenarios </a:t>
            </a:r>
          </a:p>
        </p:txBody>
      </p:sp>
    </p:spTree>
    <p:extLst>
      <p:ext uri="{BB962C8B-B14F-4D97-AF65-F5344CB8AC3E}">
        <p14:creationId xmlns:p14="http://schemas.microsoft.com/office/powerpoint/2010/main" val="751136959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D664E0-E5AD-4BD0-8040-44DC5C0B9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95" y="308112"/>
            <a:ext cx="2963100" cy="3647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876241-ECDD-40EE-A8EA-5CA8A7634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726" y="488436"/>
            <a:ext cx="7247283" cy="2662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287FE7-01E7-473E-BD94-D5800C517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106" y="2693504"/>
            <a:ext cx="5298040" cy="2773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D89CB-C369-45A7-A03F-0EC071A5E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9078" y="2941985"/>
            <a:ext cx="5125316" cy="3150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686894-6277-4FB2-9ED2-FA8D4DAD0ECD}"/>
              </a:ext>
            </a:extLst>
          </p:cNvPr>
          <p:cNvSpPr txBox="1"/>
          <p:nvPr/>
        </p:nvSpPr>
        <p:spPr>
          <a:xfrm>
            <a:off x="748211" y="5569467"/>
            <a:ext cx="5740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7"/>
              </a:rPr>
              <a:t>https://datalab.aashtoware.org/blaze</a:t>
            </a:r>
            <a:r>
              <a:rPr lang="en-US" sz="28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813DA8-99C8-4888-A583-D3AD2D5B5D84}"/>
              </a:ext>
            </a:extLst>
          </p:cNvPr>
          <p:cNvSpPr txBox="1"/>
          <p:nvPr/>
        </p:nvSpPr>
        <p:spPr>
          <a:xfrm>
            <a:off x="288905" y="5569467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i="0" dirty="0">
                <a:solidFill>
                  <a:srgbClr val="212529"/>
                </a:solidFill>
                <a:effectLst/>
                <a:latin typeface="Helvetica Neue"/>
              </a:rPr>
              <a:t>🔥</a:t>
            </a:r>
          </a:p>
        </p:txBody>
      </p:sp>
    </p:spTree>
    <p:extLst>
      <p:ext uri="{BB962C8B-B14F-4D97-AF65-F5344CB8AC3E}">
        <p14:creationId xmlns:p14="http://schemas.microsoft.com/office/powerpoint/2010/main" val="203375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9AAE51C-DB8E-47F9-AEF3-1B995109F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00" y="3388375"/>
            <a:ext cx="6467475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941519-CA0D-49DE-83D8-5D472D9A3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510" y="3786692"/>
            <a:ext cx="6172200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8D09B-4229-49F1-A97C-BAC002CCD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 Blaze – Data Dictionary Extraction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C3D17-42DE-4E5A-A1DE-0F4DC9B99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97" y="1311925"/>
            <a:ext cx="5591175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D25038-F94E-4C7E-9FB3-FC99DBBE415E}"/>
              </a:ext>
            </a:extLst>
          </p:cNvPr>
          <p:cNvSpPr txBox="1"/>
          <p:nvPr/>
        </p:nvSpPr>
        <p:spPr>
          <a:xfrm>
            <a:off x="518711" y="5546075"/>
            <a:ext cx="253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 Dictionary - Culvert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1DFA1E-BB2D-4DE8-B80A-0D41BF317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1178" y="2988325"/>
            <a:ext cx="3438525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8FAB88-B679-4949-A2AC-2855E3DCA209}"/>
              </a:ext>
            </a:extLst>
          </p:cNvPr>
          <p:cNvSpPr txBox="1"/>
          <p:nvPr/>
        </p:nvSpPr>
        <p:spPr>
          <a:xfrm>
            <a:off x="8465487" y="2247709"/>
            <a:ext cx="250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 Dictionary - Payroll</a:t>
            </a:r>
          </a:p>
        </p:txBody>
      </p:sp>
    </p:spTree>
    <p:extLst>
      <p:ext uri="{BB962C8B-B14F-4D97-AF65-F5344CB8AC3E}">
        <p14:creationId xmlns:p14="http://schemas.microsoft.com/office/powerpoint/2010/main" val="3189907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Session 4 Look-Ahead</a:t>
            </a:r>
          </a:p>
        </p:txBody>
      </p:sp>
    </p:spTree>
    <p:extLst>
      <p:ext uri="{BB962C8B-B14F-4D97-AF65-F5344CB8AC3E}">
        <p14:creationId xmlns:p14="http://schemas.microsoft.com/office/powerpoint/2010/main" val="2274471063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2F69-BCD7-4461-A476-2D9CFE1F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for Next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563AD-40FF-4A63-9E5E-C208B2DE8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Implementation Prelim Ramp-Up Critical Path</a:t>
            </a:r>
            <a:endParaRPr lang="en-US" u="sng" dirty="0"/>
          </a:p>
          <a:p>
            <a:r>
              <a:rPr lang="en-US" dirty="0"/>
              <a:t>Revisiting Scenarios, Data Exchanges</a:t>
            </a:r>
          </a:p>
          <a:p>
            <a:r>
              <a:rPr lang="en-US" dirty="0"/>
              <a:t>Semantic “AI Light” Data Dictionary Search</a:t>
            </a:r>
          </a:p>
          <a:p>
            <a:r>
              <a:rPr lang="en-US" dirty="0"/>
              <a:t>High-Impact Scenarios, Continued</a:t>
            </a:r>
          </a:p>
          <a:p>
            <a:r>
              <a:rPr lang="en-US" dirty="0"/>
              <a:t>Break-Out Workgroups and Technical Engagement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56821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2922" y="1412048"/>
            <a:ext cx="4446580" cy="2425149"/>
          </a:xfrm>
        </p:spPr>
        <p:txBody>
          <a:bodyPr>
            <a:noAutofit/>
          </a:bodyPr>
          <a:lstStyle/>
          <a:p>
            <a: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  <a:t>Questions </a:t>
            </a:r>
            <a:b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  <a:t>&amp; </a:t>
            </a:r>
            <a:b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  <a:t>Answers</a:t>
            </a:r>
            <a:endParaRPr lang="en-US" sz="4400" b="0" spc="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14" y="5952453"/>
            <a:ext cx="1475377" cy="701407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7813752" y="2020010"/>
            <a:ext cx="2708948" cy="2335301"/>
            <a:chOff x="8119840" y="3369613"/>
            <a:chExt cx="1943693" cy="1675598"/>
          </a:xfrm>
        </p:grpSpPr>
        <p:sp>
          <p:nvSpPr>
            <p:cNvPr id="59" name="Hexagon 58"/>
            <p:cNvSpPr/>
            <p:nvPr/>
          </p:nvSpPr>
          <p:spPr>
            <a:xfrm>
              <a:off x="8119840" y="3369613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>
              <a:off x="8188728" y="3429000"/>
              <a:ext cx="1805915" cy="1556824"/>
            </a:xfrm>
            <a:prstGeom prst="hexagon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548614" y="3271244"/>
            <a:ext cx="2708949" cy="2335301"/>
            <a:chOff x="8119840" y="1555409"/>
            <a:chExt cx="1943693" cy="1675598"/>
          </a:xfrm>
        </p:grpSpPr>
        <p:sp>
          <p:nvSpPr>
            <p:cNvPr id="62" name="Hexagon 61"/>
            <p:cNvSpPr/>
            <p:nvPr/>
          </p:nvSpPr>
          <p:spPr>
            <a:xfrm>
              <a:off x="8119840" y="1555409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>
              <a:off x="8188728" y="1614796"/>
              <a:ext cx="1805915" cy="1556824"/>
            </a:xfrm>
            <a:prstGeom prst="hexagon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078886" y="3294363"/>
            <a:ext cx="2708948" cy="2335301"/>
            <a:chOff x="9788312" y="2461803"/>
            <a:chExt cx="1943693" cy="1675598"/>
          </a:xfrm>
        </p:grpSpPr>
        <p:sp>
          <p:nvSpPr>
            <p:cNvPr id="65" name="Hexagon 64"/>
            <p:cNvSpPr/>
            <p:nvPr/>
          </p:nvSpPr>
          <p:spPr>
            <a:xfrm>
              <a:off x="9788312" y="2461803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>
              <a:off x="9857200" y="2521190"/>
              <a:ext cx="1805915" cy="1556824"/>
            </a:xfrm>
            <a:prstGeom prst="hexagon">
              <a:avLst/>
            </a:pr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19858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813750" y="4514741"/>
            <a:ext cx="2708948" cy="2335301"/>
            <a:chOff x="8124687" y="5181314"/>
            <a:chExt cx="1943693" cy="1675598"/>
          </a:xfrm>
        </p:grpSpPr>
        <p:sp>
          <p:nvSpPr>
            <p:cNvPr id="68" name="Hexagon 67"/>
            <p:cNvSpPr/>
            <p:nvPr/>
          </p:nvSpPr>
          <p:spPr>
            <a:xfrm>
              <a:off x="8124687" y="5181314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>
              <a:off x="8193575" y="5240701"/>
              <a:ext cx="1805915" cy="1556824"/>
            </a:xfrm>
            <a:prstGeom prst="hexagon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063081" y="799632"/>
            <a:ext cx="2708948" cy="2335301"/>
            <a:chOff x="4778055" y="3361816"/>
            <a:chExt cx="1943693" cy="1675598"/>
          </a:xfrm>
        </p:grpSpPr>
        <p:sp>
          <p:nvSpPr>
            <p:cNvPr id="71" name="Hexagon 70"/>
            <p:cNvSpPr/>
            <p:nvPr/>
          </p:nvSpPr>
          <p:spPr>
            <a:xfrm>
              <a:off x="4778055" y="3361816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>
              <a:off x="4846943" y="3421203"/>
              <a:ext cx="1805915" cy="1556824"/>
            </a:xfrm>
            <a:prstGeom prst="hexagon">
              <a:avLst/>
            </a:prstGeom>
            <a:blipFill dpi="0"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51" y="1887896"/>
            <a:ext cx="1714033" cy="171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1476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5780" y="1037411"/>
            <a:ext cx="5589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5777" y="1672441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732091" y="2247408"/>
            <a:ext cx="10815742" cy="50491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45777" y="2317310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732089" y="1583810"/>
            <a:ext cx="10815744" cy="50613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/>
          <p:cNvSpPr/>
          <p:nvPr/>
        </p:nvSpPr>
        <p:spPr>
          <a:xfrm>
            <a:off x="732089" y="2909786"/>
            <a:ext cx="10815744" cy="50491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45775" y="2979688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732089" y="3562353"/>
            <a:ext cx="10815744" cy="50491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45775" y="3632255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AACCC2-D00A-3F43-BFD6-E9B1B2BF7153}"/>
              </a:ext>
            </a:extLst>
          </p:cNvPr>
          <p:cNvSpPr txBox="1"/>
          <p:nvPr/>
        </p:nvSpPr>
        <p:spPr>
          <a:xfrm>
            <a:off x="1671822" y="1035288"/>
            <a:ext cx="56097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Introduction &amp; Session 3 Recap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6C1D12-A8AB-CA45-AB6D-AD73DD3B813A}"/>
              </a:ext>
            </a:extLst>
          </p:cNvPr>
          <p:cNvSpPr txBox="1"/>
          <p:nvPr/>
        </p:nvSpPr>
        <p:spPr>
          <a:xfrm>
            <a:off x="1671820" y="1670856"/>
            <a:ext cx="7577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Preparing for “Release Version” API Definition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C33A8C-3E20-8842-8907-95D3EB165257}"/>
              </a:ext>
            </a:extLst>
          </p:cNvPr>
          <p:cNvSpPr txBox="1"/>
          <p:nvPr/>
        </p:nvSpPr>
        <p:spPr>
          <a:xfrm>
            <a:off x="1671816" y="2979688"/>
            <a:ext cx="798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High Impact Scenarios API Tour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ABAF53-0681-B446-AC1A-FA6D16221F11}"/>
              </a:ext>
            </a:extLst>
          </p:cNvPr>
          <p:cNvSpPr txBox="1"/>
          <p:nvPr/>
        </p:nvSpPr>
        <p:spPr>
          <a:xfrm>
            <a:off x="1671818" y="2313655"/>
            <a:ext cx="917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Managing Data in the API, Beyond Read-Only Queries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DBD23F-28F3-1743-93BC-1D5D1EE80F23}"/>
              </a:ext>
            </a:extLst>
          </p:cNvPr>
          <p:cNvSpPr txBox="1"/>
          <p:nvPr/>
        </p:nvSpPr>
        <p:spPr>
          <a:xfrm>
            <a:off x="1671814" y="3632255"/>
            <a:ext cx="936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End to End Processes: Governance, Oversight, Management, Extension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0871637-15DF-4A57-97CB-51D9A8D5F0E4}"/>
              </a:ext>
            </a:extLst>
          </p:cNvPr>
          <p:cNvSpPr/>
          <p:nvPr/>
        </p:nvSpPr>
        <p:spPr>
          <a:xfrm>
            <a:off x="732090" y="986638"/>
            <a:ext cx="10815744" cy="448580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AC32BDD-F132-458B-92A0-251AB02D74E5}"/>
              </a:ext>
            </a:extLst>
          </p:cNvPr>
          <p:cNvSpPr/>
          <p:nvPr/>
        </p:nvSpPr>
        <p:spPr>
          <a:xfrm>
            <a:off x="732089" y="4212834"/>
            <a:ext cx="10815744" cy="50491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1F5BFA-BC9F-4F93-93F5-2C72BEEB3348}"/>
              </a:ext>
            </a:extLst>
          </p:cNvPr>
          <p:cNvSpPr txBox="1"/>
          <p:nvPr/>
        </p:nvSpPr>
        <p:spPr>
          <a:xfrm>
            <a:off x="945775" y="4282736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25668E-44AD-4585-8827-5AE881881987}"/>
              </a:ext>
            </a:extLst>
          </p:cNvPr>
          <p:cNvSpPr txBox="1"/>
          <p:nvPr/>
        </p:nvSpPr>
        <p:spPr>
          <a:xfrm>
            <a:off x="1671814" y="4282736"/>
            <a:ext cx="936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Lab Exercise 4: High Impact Scenarios, AW Blaze Testing Workbench &amp; Data Dictionary Extraction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DB63FDB-21A5-4A76-A572-31D2F979063F}"/>
              </a:ext>
            </a:extLst>
          </p:cNvPr>
          <p:cNvSpPr/>
          <p:nvPr/>
        </p:nvSpPr>
        <p:spPr>
          <a:xfrm>
            <a:off x="732089" y="4863315"/>
            <a:ext cx="10815744" cy="50491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08FB29-0606-46D7-9B1E-86BB4A823F24}"/>
              </a:ext>
            </a:extLst>
          </p:cNvPr>
          <p:cNvSpPr txBox="1"/>
          <p:nvPr/>
        </p:nvSpPr>
        <p:spPr>
          <a:xfrm>
            <a:off x="945775" y="4933217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31A752-2B29-48DE-A6A2-1CC5A7F7285D}"/>
              </a:ext>
            </a:extLst>
          </p:cNvPr>
          <p:cNvSpPr txBox="1"/>
          <p:nvPr/>
        </p:nvSpPr>
        <p:spPr>
          <a:xfrm>
            <a:off x="1671814" y="4933217"/>
            <a:ext cx="936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Preparing for Implementation, v1.0 API Definition Roadmap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04C7BB4-0AED-49BF-872E-85C3C7780ED4}"/>
              </a:ext>
            </a:extLst>
          </p:cNvPr>
          <p:cNvSpPr/>
          <p:nvPr/>
        </p:nvSpPr>
        <p:spPr>
          <a:xfrm>
            <a:off x="732089" y="5513796"/>
            <a:ext cx="10815744" cy="50491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A8EC15-76E9-4582-BCE5-2B71B812AC51}"/>
              </a:ext>
            </a:extLst>
          </p:cNvPr>
          <p:cNvSpPr txBox="1"/>
          <p:nvPr/>
        </p:nvSpPr>
        <p:spPr>
          <a:xfrm>
            <a:off x="945775" y="5583698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08015D-405A-4C92-980A-D2C4C8592E7B}"/>
              </a:ext>
            </a:extLst>
          </p:cNvPr>
          <p:cNvSpPr txBox="1"/>
          <p:nvPr/>
        </p:nvSpPr>
        <p:spPr>
          <a:xfrm>
            <a:off x="1671814" y="5583698"/>
            <a:ext cx="936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Next Session Look-Ahead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EFF19D9-607E-4B59-A0AC-698DD5469374}"/>
              </a:ext>
            </a:extLst>
          </p:cNvPr>
          <p:cNvSpPr/>
          <p:nvPr/>
        </p:nvSpPr>
        <p:spPr>
          <a:xfrm>
            <a:off x="732089" y="6137304"/>
            <a:ext cx="10815744" cy="50491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4AEBC2-51BD-424F-BFD3-47A7B11F2C54}"/>
              </a:ext>
            </a:extLst>
          </p:cNvPr>
          <p:cNvSpPr txBox="1"/>
          <p:nvPr/>
        </p:nvSpPr>
        <p:spPr>
          <a:xfrm>
            <a:off x="945775" y="6207206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212C1C-0AF5-4797-999D-CA7F2D464267}"/>
              </a:ext>
            </a:extLst>
          </p:cNvPr>
          <p:cNvSpPr txBox="1"/>
          <p:nvPr/>
        </p:nvSpPr>
        <p:spPr>
          <a:xfrm>
            <a:off x="1671814" y="6207206"/>
            <a:ext cx="936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Q&amp;A, Close Out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464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Session 3 Recap</a:t>
            </a:r>
          </a:p>
        </p:txBody>
      </p:sp>
    </p:spTree>
    <p:extLst>
      <p:ext uri="{BB962C8B-B14F-4D97-AF65-F5344CB8AC3E}">
        <p14:creationId xmlns:p14="http://schemas.microsoft.com/office/powerpoint/2010/main" val="402261738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DD7ED-9589-4576-9CB0-ABE20FB9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3 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D4572-5278-4ED5-8FAA-7F0542CE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125"/>
            <a:ext cx="10515600" cy="48577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With the volume and breadth of data, structure is necessary </a:t>
            </a:r>
          </a:p>
          <a:p>
            <a:r>
              <a:rPr lang="en-US" dirty="0"/>
              <a:t>Part of the API design effort is to make specialty data accessible to non-specialists</a:t>
            </a:r>
          </a:p>
          <a:p>
            <a:r>
              <a:rPr lang="en-US" dirty="0"/>
              <a:t>Querying data in read-only context is the first step in achieving practical utility </a:t>
            </a:r>
          </a:p>
          <a:p>
            <a:r>
              <a:rPr lang="en-US" dirty="0"/>
              <a:t>A number of cross-cutting concerns must be addressed to ensure a uniform system</a:t>
            </a:r>
          </a:p>
          <a:p>
            <a:r>
              <a:rPr lang="en-US" dirty="0"/>
              <a:t>Security, diagnostics, platform supports are all part of the design foundation/charter for the API effort</a:t>
            </a:r>
          </a:p>
          <a:p>
            <a:r>
              <a:rPr lang="en-US" dirty="0"/>
              <a:t>AW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🔥</a:t>
            </a:r>
            <a:r>
              <a:rPr lang="en-US" dirty="0"/>
              <a:t>Blaze was introduced as the API design testing workbench</a:t>
            </a:r>
          </a:p>
        </p:txBody>
      </p:sp>
    </p:spTree>
    <p:extLst>
      <p:ext uri="{BB962C8B-B14F-4D97-AF65-F5344CB8AC3E}">
        <p14:creationId xmlns:p14="http://schemas.microsoft.com/office/powerpoint/2010/main" val="172819924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354608-2C0B-45C8-8C8B-8E3ED2EF5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523837-F016-463C-B2AE-2DFCD9D266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12000" r="-1" b="-1"/>
          <a:stretch/>
        </p:blipFill>
        <p:spPr>
          <a:xfrm>
            <a:off x="2" y="10"/>
            <a:ext cx="121919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90C481-C541-4908-8AF9-55A9E997B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8" y="3409389"/>
            <a:ext cx="11677650" cy="137399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+mj-lt"/>
              </a:rPr>
              <a:t>AASHTOWare Data Lab</a:t>
            </a:r>
            <a:br>
              <a:rPr lang="en-US" sz="6000" dirty="0">
                <a:solidFill>
                  <a:schemeClr val="tx1"/>
                </a:solidFill>
                <a:latin typeface="+mj-lt"/>
              </a:rPr>
            </a:br>
            <a:r>
              <a:rPr lang="en-US" sz="6000" dirty="0"/>
              <a:t>DataLab.AASHTOWare.org</a:t>
            </a:r>
            <a:endParaRPr lang="en-US" sz="6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69EB637-CEDE-43AD-8B65-DDD63C08F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0870" y="2245586"/>
            <a:ext cx="1262906" cy="110826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CDD7DB09-290B-4A1F-BFC1-51ED7C978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33975" y="911082"/>
            <a:ext cx="2048530" cy="179768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alpha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B0FAED46-1BF7-48DB-980D-571CD2A30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62936" y="1825453"/>
            <a:ext cx="799094" cy="70124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5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Version Roadmap:</a:t>
            </a:r>
            <a:br>
              <a:rPr lang="en-US" sz="5400" dirty="0"/>
            </a:br>
            <a:r>
              <a:rPr lang="en-US" sz="5400" dirty="0"/>
              <a:t>0.1, … 0.9, </a:t>
            </a:r>
            <a:r>
              <a:rPr lang="en-US" sz="5400" b="1" i="1" dirty="0">
                <a:solidFill>
                  <a:schemeClr val="accent2"/>
                </a:solidFill>
              </a:rPr>
              <a:t>1.0</a:t>
            </a:r>
          </a:p>
        </p:txBody>
      </p:sp>
    </p:spTree>
    <p:extLst>
      <p:ext uri="{BB962C8B-B14F-4D97-AF65-F5344CB8AC3E}">
        <p14:creationId xmlns:p14="http://schemas.microsoft.com/office/powerpoint/2010/main" val="269485796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1ACFA-5564-4622-BB69-A38079DF6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Retrospective to Date, v0.1, v0.5, v0.9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1D7A8-A3FA-4E0F-ABE0-77CA788FA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initial API draft version started at 0.1</a:t>
            </a:r>
          </a:p>
          <a:p>
            <a:r>
              <a:rPr lang="en-US" dirty="0"/>
              <a:t>Version 0.5 has been completed </a:t>
            </a:r>
          </a:p>
          <a:p>
            <a:r>
              <a:rPr lang="en-US" dirty="0"/>
              <a:t>Version 0.9 follows</a:t>
            </a:r>
          </a:p>
          <a:p>
            <a:r>
              <a:rPr lang="en-US" dirty="0"/>
              <a:t>0.9.1, 0.9.2 … Release version will be </a:t>
            </a:r>
            <a:r>
              <a:rPr lang="en-US" b="1" dirty="0"/>
              <a:t>1.0(.x)!</a:t>
            </a:r>
            <a:endParaRPr lang="en-US" dirty="0"/>
          </a:p>
          <a:p>
            <a:r>
              <a:rPr lang="en-US" dirty="0"/>
              <a:t>Once the 1.0 release is established Revisions are still expected: 1.1, 1.5, 2.0, 2.1 …</a:t>
            </a:r>
          </a:p>
          <a:p>
            <a:r>
              <a:rPr lang="en-US" dirty="0"/>
              <a:t>However, once the 1.0 is established, this version will be supported accordingly </a:t>
            </a:r>
          </a:p>
        </p:txBody>
      </p:sp>
    </p:spTree>
    <p:extLst>
      <p:ext uri="{BB962C8B-B14F-4D97-AF65-F5344CB8AC3E}">
        <p14:creationId xmlns:p14="http://schemas.microsoft.com/office/powerpoint/2010/main" val="204039313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46CAD-25C1-4C59-AF46-82B2014B2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Expect: Major, Minor, Preview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1D877-6AC8-4FCD-A7CD-6EFB5CC65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 “1.0” updates will reflect the scale and scope of the enhancements in the versioning</a:t>
            </a:r>
          </a:p>
          <a:p>
            <a:r>
              <a:rPr lang="en-US" dirty="0"/>
              <a:t>Major updates will address capabilities, goals, and feature sets that are fundamentally “new”</a:t>
            </a:r>
          </a:p>
          <a:p>
            <a:r>
              <a:rPr lang="en-US" dirty="0"/>
              <a:t>Minor updates will complement an existing basis as a revision, extension, or enhancement</a:t>
            </a:r>
          </a:p>
          <a:p>
            <a:r>
              <a:rPr lang="en-US" dirty="0"/>
              <a:t>Previews are functional “work in progress” drafts that are intended as technical sneak peaks, with 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71836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483dd343-51ea-48d4-899d-d63df538454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C78BCA86D8004F8686EFFF0ED0DF57" ma:contentTypeVersion="6" ma:contentTypeDescription="Create a new document." ma:contentTypeScope="" ma:versionID="b05b2446cee867c905ad307903ea3041">
  <xsd:schema xmlns:xsd="http://www.w3.org/2001/XMLSchema" xmlns:xs="http://www.w3.org/2001/XMLSchema" xmlns:p="http://schemas.microsoft.com/office/2006/metadata/properties" xmlns:ns2="483dd343-51ea-48d4-899d-d63df538454c" targetNamespace="http://schemas.microsoft.com/office/2006/metadata/properties" ma:root="true" ma:fieldsID="7c7390f7343d6c8e1bb1ed12473105ca" ns2:_="">
    <xsd:import namespace="483dd343-51ea-48d4-899d-d63df53845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dd343-51ea-48d4-899d-d63df53845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2A0576-E6A1-4CA4-9916-92E5A3F8CFF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83dd343-51ea-48d4-899d-d63df538454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5DC7AF-29AD-4F30-BA47-78329E8C6B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C5BA0E-A8FD-4A0F-9D25-4F222C082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dd343-51ea-48d4-899d-d63df53845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7151</TotalTime>
  <Words>701</Words>
  <Application>Microsoft Office PowerPoint</Application>
  <PresentationFormat>Widescreen</PresentationFormat>
  <Paragraphs>115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Gentium Basic</vt:lpstr>
      <vt:lpstr>Georgia</vt:lpstr>
      <vt:lpstr>Helvetica Neue</vt:lpstr>
      <vt:lpstr>Montserrat</vt:lpstr>
      <vt:lpstr>Symbol</vt:lpstr>
      <vt:lpstr>Verdana</vt:lpstr>
      <vt:lpstr>Office Theme</vt:lpstr>
      <vt:lpstr>AASHTOWARE DATA INTEGRATION FRAMEWORK Phase 2 – Session 4</vt:lpstr>
      <vt:lpstr>Today’s Session will be Recorded</vt:lpstr>
      <vt:lpstr>AGENDA</vt:lpstr>
      <vt:lpstr>Session 3 Recap</vt:lpstr>
      <vt:lpstr>Session 3 Takeaways </vt:lpstr>
      <vt:lpstr>AASHTOWare Data Lab DataLab.AASHTOWare.org</vt:lpstr>
      <vt:lpstr>Version Roadmap: 0.1, … 0.9, 1.0</vt:lpstr>
      <vt:lpstr>Retrospective to Date, v0.1, v0.5, v0.9</vt:lpstr>
      <vt:lpstr>What to Expect: Major, Minor, Preview</vt:lpstr>
      <vt:lpstr>Modifying Data… Additions Updates Deletes</vt:lpstr>
      <vt:lpstr>Typical Examples of Queries</vt:lpstr>
      <vt:lpstr>Compared to Modifying the Data</vt:lpstr>
      <vt:lpstr>High Impact Scenarios:</vt:lpstr>
      <vt:lpstr>Phase 1 Results</vt:lpstr>
      <vt:lpstr>Scenarios Now Available in API Design</vt:lpstr>
      <vt:lpstr>End to End Process</vt:lpstr>
      <vt:lpstr>PowerPoint Presentation</vt:lpstr>
      <vt:lpstr>PowerPoint Presentation</vt:lpstr>
      <vt:lpstr>Logistics of the “Live” API</vt:lpstr>
      <vt:lpstr>What to Expect: Scenario</vt:lpstr>
      <vt:lpstr>Lab Exercise 4: AW🔥Blaze High Impact Scenarios </vt:lpstr>
      <vt:lpstr>PowerPoint Presentation</vt:lpstr>
      <vt:lpstr>AW Blaze – Data Dictionary Extraction</vt:lpstr>
      <vt:lpstr>Session 4 Look-Ahead</vt:lpstr>
      <vt:lpstr>Highlights for Next Session</vt:lpstr>
      <vt:lpstr>Questions  &amp; 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AASHTOWARE DATA INTEGRATION FRAMEWORK Phase 2 – Session 3</dc:title>
  <dc:creator>sedrick bouknight</dc:creator>
  <cp:lastModifiedBy>sedrick bouknight</cp:lastModifiedBy>
  <cp:revision>49</cp:revision>
  <dcterms:created xsi:type="dcterms:W3CDTF">2020-12-11T15:52:18Z</dcterms:created>
  <dcterms:modified xsi:type="dcterms:W3CDTF">2021-02-09T00:17:37Z</dcterms:modified>
</cp:coreProperties>
</file>