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25"/>
  </p:notesMasterIdLst>
  <p:handoutMasterIdLst>
    <p:handoutMasterId r:id="rId26"/>
  </p:handoutMasterIdLst>
  <p:sldIdLst>
    <p:sldId id="256" r:id="rId5"/>
    <p:sldId id="723" r:id="rId6"/>
    <p:sldId id="367" r:id="rId7"/>
    <p:sldId id="571" r:id="rId8"/>
    <p:sldId id="720" r:id="rId9"/>
    <p:sldId id="748" r:id="rId10"/>
    <p:sldId id="749" r:id="rId11"/>
    <p:sldId id="750" r:id="rId12"/>
    <p:sldId id="751" r:id="rId13"/>
    <p:sldId id="752" r:id="rId14"/>
    <p:sldId id="753" r:id="rId15"/>
    <p:sldId id="754" r:id="rId16"/>
    <p:sldId id="708" r:id="rId17"/>
    <p:sldId id="557" r:id="rId18"/>
    <p:sldId id="755" r:id="rId19"/>
    <p:sldId id="741" r:id="rId20"/>
    <p:sldId id="745" r:id="rId21"/>
    <p:sldId id="559" r:id="rId22"/>
    <p:sldId id="725" r:id="rId23"/>
    <p:sldId id="508" r:id="rId2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62242696-66BD-466C-BD8A-E1D1B2EC8C57}">
          <p14:sldIdLst>
            <p14:sldId id="256"/>
            <p14:sldId id="723"/>
            <p14:sldId id="367"/>
            <p14:sldId id="571"/>
            <p14:sldId id="720"/>
            <p14:sldId id="748"/>
            <p14:sldId id="749"/>
            <p14:sldId id="750"/>
            <p14:sldId id="751"/>
            <p14:sldId id="752"/>
            <p14:sldId id="753"/>
            <p14:sldId id="754"/>
            <p14:sldId id="708"/>
            <p14:sldId id="557"/>
            <p14:sldId id="755"/>
            <p14:sldId id="741"/>
            <p14:sldId id="745"/>
            <p14:sldId id="559"/>
            <p14:sldId id="725"/>
            <p14:sldId id="508"/>
          </p14:sldIdLst>
        </p14:section>
        <p14:section name="Closing" id="{C5536E02-E3A6-40D4-B854-C94EEE895E8E}">
          <p14:sldIdLst/>
        </p14:section>
        <p14:section name="Extra Slides" id="{4DFE9258-99B0-4407-8CB5-0FE57F4A241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, Larissa" initials="JL" lastIdx="13" clrIdx="0">
    <p:extLst>
      <p:ext uri="{19B8F6BF-5375-455C-9EA6-DF929625EA0E}">
        <p15:presenceInfo xmlns:p15="http://schemas.microsoft.com/office/powerpoint/2012/main" userId="S-1-5-21-527237240-1500820517-725345543-4323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D4F5"/>
    <a:srgbClr val="1C2B39"/>
    <a:srgbClr val="FB433A"/>
    <a:srgbClr val="DF7100"/>
    <a:srgbClr val="D8E6F0"/>
    <a:srgbClr val="9D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229" autoAdjust="0"/>
  </p:normalViewPr>
  <p:slideViewPr>
    <p:cSldViewPr snapToGrid="0">
      <p:cViewPr varScale="1">
        <p:scale>
          <a:sx n="99" d="100"/>
          <a:sy n="99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1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/>
            </a:lvl1pPr>
          </a:lstStyle>
          <a:p>
            <a:fld id="{CD68F10F-FC9C-4BA2-9E8C-38909307C90A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/>
            </a:lvl1pPr>
          </a:lstStyle>
          <a:p>
            <a:fld id="{A30DD108-3C52-4937-97BB-CE0513A33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7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8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r">
              <a:defRPr sz="1300"/>
            </a:lvl1pPr>
          </a:lstStyle>
          <a:p>
            <a:fld id="{B821C9C7-3045-4F99-9442-A186BD2BFA04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29" rIns="96659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 vert="horz" lIns="96659" tIns="48329" rIns="96659" bIns="48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20" cy="481727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r">
              <a:defRPr sz="1300"/>
            </a:lvl1pPr>
          </a:lstStyle>
          <a:p>
            <a:fld id="{FBAF544D-9319-43E9-9AA1-E62C8DD13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2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8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7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7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on lab portal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28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31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71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Read-Only overlapping scenarios “common denominator” from top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34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5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22258"/>
            <a:ext cx="12192000" cy="1735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"/>
            <a:ext cx="12192001" cy="5595487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" y="5595488"/>
            <a:ext cx="12192001" cy="79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984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6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2091" y="416896"/>
            <a:ext cx="8959039" cy="416896"/>
          </a:xfrm>
        </p:spPr>
        <p:txBody>
          <a:bodyPr anchor="ctr">
            <a:normAutofit/>
          </a:bodyPr>
          <a:lstStyle>
            <a:lvl1pPr algn="l">
              <a:defRPr sz="1800" spc="600"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61572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5503" y="0"/>
            <a:ext cx="8216348" cy="6858000"/>
          </a:xfrm>
          <a:prstGeom prst="rect">
            <a:avLst/>
          </a:prstGeom>
          <a:blipFill dpi="0" rotWithShape="1">
            <a:blip r:embed="rId2" cstate="email">
              <a:alphaModFix amt="5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12192000" cy="6857999"/>
          </a:xfrm>
        </p:spPr>
        <p:txBody>
          <a:bodyPr anchor="ctr">
            <a:normAutofit/>
          </a:bodyPr>
          <a:lstStyle>
            <a:lvl1pPr algn="ctr">
              <a:defRPr sz="60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8329" y="375148"/>
            <a:ext cx="1002592" cy="3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1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1598213"/>
            <a:ext cx="8959039" cy="2425149"/>
          </a:xfrm>
        </p:spPr>
        <p:txBody>
          <a:bodyPr anchor="t">
            <a:normAutofit/>
          </a:bodyPr>
          <a:lstStyle>
            <a:lvl1pPr algn="l"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441" y="5852160"/>
            <a:ext cx="1717121" cy="61225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86252"/>
            <a:ext cx="5892800" cy="317500"/>
          </a:xfrm>
        </p:spPr>
        <p:txBody>
          <a:bodyPr anchor="ctr">
            <a:noAutofit/>
          </a:bodyPr>
          <a:lstStyle>
            <a:lvl1pPr marL="0" indent="0">
              <a:buNone/>
              <a:defRPr sz="1200" spc="600">
                <a:solidFill>
                  <a:srgbClr val="FB433A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326834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0"/>
          </p:nvPr>
        </p:nvSpPr>
        <p:spPr>
          <a:xfrm>
            <a:off x="429161" y="1228775"/>
            <a:ext cx="6271047" cy="477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29685" y="389756"/>
            <a:ext cx="9906543" cy="42014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FB43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54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61" y="465151"/>
            <a:ext cx="11211760" cy="574150"/>
          </a:xfrm>
        </p:spPr>
        <p:txBody>
          <a:bodyPr/>
          <a:lstStyle>
            <a:lvl1pPr>
              <a:defRPr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172201" y="1228775"/>
            <a:ext cx="5468721" cy="4637828"/>
          </a:xfrm>
        </p:spPr>
        <p:txBody>
          <a:bodyPr/>
          <a:lstStyle>
            <a:lvl1pPr>
              <a:lnSpc>
                <a:spcPts val="3200"/>
              </a:lnSpc>
              <a:spcBef>
                <a:spcPts val="1500"/>
              </a:spcBef>
              <a:defRPr sz="2200"/>
            </a:lvl1pPr>
            <a:lvl2pPr>
              <a:defRPr sz="22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1"/>
          </p:nvPr>
        </p:nvSpPr>
        <p:spPr>
          <a:xfrm>
            <a:off x="429161" y="1228775"/>
            <a:ext cx="5468721" cy="463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7737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32361" y="1396040"/>
            <a:ext cx="4934960" cy="4470563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384078" y="1396040"/>
            <a:ext cx="5256844" cy="44705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9685" y="396511"/>
            <a:ext cx="10229849" cy="490903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FB433A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6858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29161" y="312751"/>
            <a:ext cx="9604964" cy="57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25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3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93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5461"/>
          </a:xfrm>
        </p:spPr>
        <p:txBody>
          <a:bodyPr/>
          <a:lstStyle>
            <a:lvl1pPr>
              <a:defRPr b="1"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02229"/>
            <a:ext cx="5181600" cy="4674734"/>
          </a:xfrm>
        </p:spPr>
        <p:txBody>
          <a:bodyPr/>
          <a:lstStyle>
            <a:lvl1pPr marL="228600" indent="-228600">
              <a:buClr>
                <a:srgbClr val="FB433A"/>
              </a:buClr>
              <a:buFont typeface="Symbol" panose="05050102010706020507" pitchFamily="18" charset="2"/>
              <a:buChar char=""/>
              <a:defRPr b="0"/>
            </a:lvl1pPr>
            <a:lvl2pPr marL="6858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2pPr>
            <a:lvl3pPr marL="1143000" indent="-228600">
              <a:buClr>
                <a:srgbClr val="FB433A"/>
              </a:buClr>
              <a:buFont typeface="Symbol" panose="05050102010706020507" pitchFamily="18" charset="2"/>
              <a:buChar char="¾"/>
              <a:defRPr baseline="0"/>
            </a:lvl3pPr>
            <a:lvl4pPr marL="16002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4pPr>
            <a:lvl5pPr marL="20574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02229"/>
            <a:ext cx="5181600" cy="4674734"/>
          </a:xfrm>
        </p:spPr>
        <p:txBody>
          <a:bodyPr/>
          <a:lstStyle>
            <a:lvl1pPr marL="228600" indent="-228600">
              <a:buClr>
                <a:srgbClr val="FF0000"/>
              </a:buClr>
              <a:buFont typeface="Symbol" panose="05050102010706020507" pitchFamily="18" charset="2"/>
              <a:buChar char="¾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68549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6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3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29161" y="6345995"/>
            <a:ext cx="692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0E3814-2368-47A8-9136-A98A086DE308}" type="slidenum">
              <a:rPr lang="en-US" sz="1050" b="1" spc="0" smtClean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spc="0" dirty="0">
              <a:solidFill>
                <a:srgbClr val="FB43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085" y="6361238"/>
            <a:ext cx="504835" cy="2173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51078" y="6231795"/>
            <a:ext cx="11089844" cy="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21663" y="6344495"/>
            <a:ext cx="7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pc="3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AASHTOWare Standard Data Integration Framework</a:t>
            </a:r>
            <a:endParaRPr lang="en-US" sz="1050" b="0" spc="3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4" r:id="rId13"/>
    <p:sldLayoutId id="2147483672" r:id="rId14"/>
    <p:sldLayoutId id="2147483677" r:id="rId15"/>
    <p:sldLayoutId id="2147483664" r:id="rId16"/>
    <p:sldLayoutId id="2147483678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B433A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FB433A"/>
        </a:buClr>
        <a:buFont typeface="Symbol" panose="05050102010706020507" pitchFamily="18" charset="2"/>
        <a:buChar char="¾"/>
        <a:tabLst>
          <a:tab pos="457200" algn="l"/>
        </a:tabLst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FB433A"/>
        </a:buClr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51.svg"/><Relationship Id="rId18" Type="http://schemas.openxmlformats.org/officeDocument/2006/relationships/image" Target="../media/image92.png"/><Relationship Id="rId3" Type="http://schemas.openxmlformats.org/officeDocument/2006/relationships/image" Target="../media/image89.svg"/><Relationship Id="rId21" Type="http://schemas.openxmlformats.org/officeDocument/2006/relationships/image" Target="../media/image95.svg"/><Relationship Id="rId7" Type="http://schemas.openxmlformats.org/officeDocument/2006/relationships/image" Target="../media/image85.svg"/><Relationship Id="rId12" Type="http://schemas.openxmlformats.org/officeDocument/2006/relationships/image" Target="../media/image50.png"/><Relationship Id="rId17" Type="http://schemas.openxmlformats.org/officeDocument/2006/relationships/image" Target="../media/image91.svg"/><Relationship Id="rId25" Type="http://schemas.openxmlformats.org/officeDocument/2006/relationships/image" Target="../media/image99.svg"/><Relationship Id="rId2" Type="http://schemas.openxmlformats.org/officeDocument/2006/relationships/image" Target="../media/image88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11" Type="http://schemas.openxmlformats.org/officeDocument/2006/relationships/image" Target="../media/image41.svg"/><Relationship Id="rId24" Type="http://schemas.openxmlformats.org/officeDocument/2006/relationships/image" Target="../media/image98.png"/><Relationship Id="rId5" Type="http://schemas.openxmlformats.org/officeDocument/2006/relationships/image" Target="../media/image27.svg"/><Relationship Id="rId15" Type="http://schemas.openxmlformats.org/officeDocument/2006/relationships/image" Target="../media/image73.svg"/><Relationship Id="rId23" Type="http://schemas.openxmlformats.org/officeDocument/2006/relationships/image" Target="../media/image97.svg"/><Relationship Id="rId10" Type="http://schemas.openxmlformats.org/officeDocument/2006/relationships/image" Target="../media/image40.png"/><Relationship Id="rId19" Type="http://schemas.openxmlformats.org/officeDocument/2006/relationships/image" Target="../media/image93.svg"/><Relationship Id="rId4" Type="http://schemas.openxmlformats.org/officeDocument/2006/relationships/image" Target="../media/image26.png"/><Relationship Id="rId9" Type="http://schemas.openxmlformats.org/officeDocument/2006/relationships/image" Target="../media/image87.svg"/><Relationship Id="rId14" Type="http://schemas.openxmlformats.org/officeDocument/2006/relationships/image" Target="../media/image72.png"/><Relationship Id="rId22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sv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39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38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26" Type="http://schemas.openxmlformats.org/officeDocument/2006/relationships/image" Target="../media/image58.png"/><Relationship Id="rId3" Type="http://schemas.openxmlformats.org/officeDocument/2006/relationships/image" Target="../media/image27.svg"/><Relationship Id="rId21" Type="http://schemas.openxmlformats.org/officeDocument/2006/relationships/image" Target="../media/image37.svg"/><Relationship Id="rId7" Type="http://schemas.openxmlformats.org/officeDocument/2006/relationships/image" Target="../media/image21.sv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5" Type="http://schemas.openxmlformats.org/officeDocument/2006/relationships/image" Target="../media/image57.svg"/><Relationship Id="rId2" Type="http://schemas.openxmlformats.org/officeDocument/2006/relationships/image" Target="../media/image26.png"/><Relationship Id="rId16" Type="http://schemas.openxmlformats.org/officeDocument/2006/relationships/image" Target="../media/image50.png"/><Relationship Id="rId20" Type="http://schemas.openxmlformats.org/officeDocument/2006/relationships/image" Target="../media/image36.png"/><Relationship Id="rId29" Type="http://schemas.openxmlformats.org/officeDocument/2006/relationships/image" Target="../media/image6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45.svg"/><Relationship Id="rId24" Type="http://schemas.openxmlformats.org/officeDocument/2006/relationships/image" Target="../media/image56.png"/><Relationship Id="rId5" Type="http://schemas.openxmlformats.org/officeDocument/2006/relationships/image" Target="../media/image23.svg"/><Relationship Id="rId15" Type="http://schemas.openxmlformats.org/officeDocument/2006/relationships/image" Target="../media/image49.svg"/><Relationship Id="rId23" Type="http://schemas.openxmlformats.org/officeDocument/2006/relationships/image" Target="../media/image55.svg"/><Relationship Id="rId28" Type="http://schemas.openxmlformats.org/officeDocument/2006/relationships/image" Target="../media/image60.png"/><Relationship Id="rId10" Type="http://schemas.openxmlformats.org/officeDocument/2006/relationships/image" Target="../media/image44.png"/><Relationship Id="rId19" Type="http://schemas.openxmlformats.org/officeDocument/2006/relationships/image" Target="../media/image53.svg"/><Relationship Id="rId4" Type="http://schemas.openxmlformats.org/officeDocument/2006/relationships/image" Target="../media/image22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Relationship Id="rId22" Type="http://schemas.openxmlformats.org/officeDocument/2006/relationships/image" Target="../media/image54.png"/><Relationship Id="rId27" Type="http://schemas.openxmlformats.org/officeDocument/2006/relationships/image" Target="../media/image5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43.svg"/><Relationship Id="rId18" Type="http://schemas.openxmlformats.org/officeDocument/2006/relationships/image" Target="../media/image74.png"/><Relationship Id="rId26" Type="http://schemas.openxmlformats.org/officeDocument/2006/relationships/image" Target="../media/image36.png"/><Relationship Id="rId3" Type="http://schemas.openxmlformats.org/officeDocument/2006/relationships/image" Target="../media/image63.svg"/><Relationship Id="rId21" Type="http://schemas.openxmlformats.org/officeDocument/2006/relationships/image" Target="../media/image77.svg"/><Relationship Id="rId7" Type="http://schemas.openxmlformats.org/officeDocument/2006/relationships/image" Target="../media/image67.svg"/><Relationship Id="rId12" Type="http://schemas.openxmlformats.org/officeDocument/2006/relationships/image" Target="../media/image42.png"/><Relationship Id="rId17" Type="http://schemas.openxmlformats.org/officeDocument/2006/relationships/image" Target="../media/image51.svg"/><Relationship Id="rId25" Type="http://schemas.openxmlformats.org/officeDocument/2006/relationships/image" Target="../media/image81.svg"/><Relationship Id="rId2" Type="http://schemas.openxmlformats.org/officeDocument/2006/relationships/image" Target="../media/image62.png"/><Relationship Id="rId16" Type="http://schemas.openxmlformats.org/officeDocument/2006/relationships/image" Target="../media/image50.png"/><Relationship Id="rId20" Type="http://schemas.openxmlformats.org/officeDocument/2006/relationships/image" Target="../media/image76.png"/><Relationship Id="rId29" Type="http://schemas.openxmlformats.org/officeDocument/2006/relationships/image" Target="../media/image83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24" Type="http://schemas.openxmlformats.org/officeDocument/2006/relationships/image" Target="../media/image80.png"/><Relationship Id="rId5" Type="http://schemas.openxmlformats.org/officeDocument/2006/relationships/image" Target="../media/image65.svg"/><Relationship Id="rId15" Type="http://schemas.openxmlformats.org/officeDocument/2006/relationships/image" Target="../media/image73.svg"/><Relationship Id="rId23" Type="http://schemas.openxmlformats.org/officeDocument/2006/relationships/image" Target="../media/image79.svg"/><Relationship Id="rId28" Type="http://schemas.openxmlformats.org/officeDocument/2006/relationships/image" Target="../media/image82.png"/><Relationship Id="rId10" Type="http://schemas.openxmlformats.org/officeDocument/2006/relationships/image" Target="../media/image70.png"/><Relationship Id="rId19" Type="http://schemas.openxmlformats.org/officeDocument/2006/relationships/image" Target="../media/image75.sv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72.png"/><Relationship Id="rId22" Type="http://schemas.openxmlformats.org/officeDocument/2006/relationships/image" Target="../media/image78.png"/><Relationship Id="rId27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svg"/><Relationship Id="rId7" Type="http://schemas.openxmlformats.org/officeDocument/2006/relationships/image" Target="../media/image8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11" Type="http://schemas.openxmlformats.org/officeDocument/2006/relationships/image" Target="../media/image51.svg"/><Relationship Id="rId5" Type="http://schemas.openxmlformats.org/officeDocument/2006/relationships/image" Target="../media/image85.svg"/><Relationship Id="rId10" Type="http://schemas.openxmlformats.org/officeDocument/2006/relationships/image" Target="../media/image50.png"/><Relationship Id="rId4" Type="http://schemas.openxmlformats.org/officeDocument/2006/relationships/image" Target="../media/image84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971" y="1282956"/>
            <a:ext cx="6728791" cy="2425149"/>
          </a:xfrm>
        </p:spPr>
        <p:txBody>
          <a:bodyPr>
            <a:noAutofit/>
          </a:bodyPr>
          <a:lstStyle/>
          <a:p>
            <a:pPr algn="l"/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AASHTOWARE DATA INTEGRATION FRAMEWORK Phase 2 – Session 5</a:t>
            </a:r>
            <a:endParaRPr lang="en-US" sz="4400" b="0" spc="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314" y="844975"/>
            <a:ext cx="5039436" cy="548797"/>
          </a:xfrm>
        </p:spPr>
        <p:txBody>
          <a:bodyPr>
            <a:noAutofit/>
          </a:bodyPr>
          <a:lstStyle/>
          <a:p>
            <a:pPr algn="l"/>
            <a:r>
              <a:rPr lang="en-US" sz="1400" b="1" i="0" spc="350" dirty="0">
                <a:solidFill>
                  <a:srgbClr val="FFFF00"/>
                </a:solidFill>
                <a:latin typeface="Verdana" panose="020B0604030504040204" pitchFamily="34" charset="0"/>
              </a:rPr>
              <a:t>Review Session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14" y="5952453"/>
            <a:ext cx="1475377" cy="701407"/>
          </a:xfrm>
          <a:prstGeom prst="rect">
            <a:avLst/>
          </a:prstGeom>
        </p:spPr>
      </p:pic>
      <p:sp>
        <p:nvSpPr>
          <p:cNvPr id="14" name="Subtitle 10"/>
          <p:cNvSpPr txBox="1">
            <a:spLocks/>
          </p:cNvSpPr>
          <p:nvPr/>
        </p:nvSpPr>
        <p:spPr>
          <a:xfrm>
            <a:off x="961314" y="4146086"/>
            <a:ext cx="3320127" cy="20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2400" i="1" kern="1200">
                <a:solidFill>
                  <a:srgbClr val="FB433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20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8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6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6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spc="3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25th, 2021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7813752" y="2020010"/>
            <a:ext cx="2708948" cy="2335301"/>
            <a:chOff x="8119840" y="3369613"/>
            <a:chExt cx="1943693" cy="1675598"/>
          </a:xfrm>
        </p:grpSpPr>
        <p:sp>
          <p:nvSpPr>
            <p:cNvPr id="59" name="Hexagon 58"/>
            <p:cNvSpPr/>
            <p:nvPr/>
          </p:nvSpPr>
          <p:spPr>
            <a:xfrm>
              <a:off x="8119840" y="336961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8188728" y="3429000"/>
              <a:ext cx="1805915" cy="1556824"/>
            </a:xfrm>
            <a:prstGeom prst="hexagon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48614" y="3271244"/>
            <a:ext cx="2708949" cy="2335301"/>
            <a:chOff x="8119840" y="1555409"/>
            <a:chExt cx="1943693" cy="1675598"/>
          </a:xfrm>
        </p:grpSpPr>
        <p:sp>
          <p:nvSpPr>
            <p:cNvPr id="62" name="Hexagon 61"/>
            <p:cNvSpPr/>
            <p:nvPr/>
          </p:nvSpPr>
          <p:spPr>
            <a:xfrm>
              <a:off x="8119840" y="1555409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>
              <a:off x="8188728" y="1614796"/>
              <a:ext cx="1805915" cy="1556824"/>
            </a:xfrm>
            <a:prstGeom prst="hexagon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78886" y="3294363"/>
            <a:ext cx="2708948" cy="2335301"/>
            <a:chOff x="9788312" y="2461803"/>
            <a:chExt cx="1943693" cy="1675598"/>
          </a:xfrm>
        </p:grpSpPr>
        <p:sp>
          <p:nvSpPr>
            <p:cNvPr id="65" name="Hexagon 64"/>
            <p:cNvSpPr/>
            <p:nvPr/>
          </p:nvSpPr>
          <p:spPr>
            <a:xfrm>
              <a:off x="9788312" y="246180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9857200" y="2521190"/>
              <a:ext cx="1805915" cy="1556824"/>
            </a:xfrm>
            <a:prstGeom prst="hexagon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198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13750" y="4514741"/>
            <a:ext cx="2708948" cy="2335301"/>
            <a:chOff x="8124687" y="5181314"/>
            <a:chExt cx="1943693" cy="1675598"/>
          </a:xfrm>
        </p:grpSpPr>
        <p:sp>
          <p:nvSpPr>
            <p:cNvPr id="68" name="Hexagon 67"/>
            <p:cNvSpPr/>
            <p:nvPr/>
          </p:nvSpPr>
          <p:spPr>
            <a:xfrm>
              <a:off x="8124687" y="5181314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>
              <a:off x="8193575" y="5240701"/>
              <a:ext cx="1805915" cy="1556824"/>
            </a:xfrm>
            <a:prstGeom prst="hexagon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063081" y="799632"/>
            <a:ext cx="2708948" cy="2335301"/>
            <a:chOff x="4778055" y="3361816"/>
            <a:chExt cx="1943693" cy="1675598"/>
          </a:xfrm>
        </p:grpSpPr>
        <p:sp>
          <p:nvSpPr>
            <p:cNvPr id="71" name="Hexagon 70"/>
            <p:cNvSpPr/>
            <p:nvPr/>
          </p:nvSpPr>
          <p:spPr>
            <a:xfrm>
              <a:off x="4778055" y="3361816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>
              <a:off x="4846943" y="3421203"/>
              <a:ext cx="1805915" cy="1556824"/>
            </a:xfrm>
            <a:prstGeom prst="hexagon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63" y="4604615"/>
            <a:ext cx="1069378" cy="8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8318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raphic 98">
            <a:extLst>
              <a:ext uri="{FF2B5EF4-FFF2-40B4-BE49-F238E27FC236}">
                <a16:creationId xmlns:a16="http://schemas.microsoft.com/office/drawing/2014/main" id="{92F209B9-BBE4-404B-B901-895A2F036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247" y="5457924"/>
            <a:ext cx="747699" cy="747699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F55ED554-6C78-4386-BF61-6B9F6F254775}"/>
              </a:ext>
            </a:extLst>
          </p:cNvPr>
          <p:cNvSpPr/>
          <p:nvPr/>
        </p:nvSpPr>
        <p:spPr>
          <a:xfrm>
            <a:off x="6442640" y="3703495"/>
            <a:ext cx="1910754" cy="1891675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CE899-476D-41A6-B5D5-7D77481D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1D44ED4-0671-4BDF-8DD8-A1AD301E6B98}"/>
              </a:ext>
            </a:extLst>
          </p:cNvPr>
          <p:cNvGrpSpPr/>
          <p:nvPr/>
        </p:nvGrpSpPr>
        <p:grpSpPr>
          <a:xfrm>
            <a:off x="815758" y="1703578"/>
            <a:ext cx="2295775" cy="1358045"/>
            <a:chOff x="1076325" y="2286000"/>
            <a:chExt cx="2295775" cy="13580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D734958-0929-42E6-AFCA-2D5E50516DEE}"/>
                </a:ext>
              </a:extLst>
            </p:cNvPr>
            <p:cNvGrpSpPr/>
            <p:nvPr/>
          </p:nvGrpSpPr>
          <p:grpSpPr>
            <a:xfrm>
              <a:off x="1076325" y="2286000"/>
              <a:ext cx="1401638" cy="762733"/>
              <a:chOff x="5820506" y="4646002"/>
              <a:chExt cx="2162907" cy="1107831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A8B2770-87E9-4FF7-ABC4-7A5D5116888F}"/>
                  </a:ext>
                </a:extLst>
              </p:cNvPr>
              <p:cNvSpPr/>
              <p:nvPr/>
            </p:nvSpPr>
            <p:spPr>
              <a:xfrm>
                <a:off x="5820506" y="4646002"/>
                <a:ext cx="2162907" cy="1107831"/>
              </a:xfrm>
              <a:prstGeom prst="roundRect">
                <a:avLst/>
              </a:prstGeom>
              <a:noFill/>
              <a:ln w="38100">
                <a:solidFill>
                  <a:srgbClr val="DF7100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Application</a:t>
                </a:r>
              </a:p>
            </p:txBody>
          </p:sp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3295217A-55EC-4EDB-B930-8E2AC113F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017061" y="5184051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D32D26F6-BB5A-4871-A311-5808073590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19216" y="5178373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B7A5A24C-4BD7-4B55-BF49-90F8A62362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921276" y="4729553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58A85021-96CC-4D05-9A33-1C5362758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70310" y="4706838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A6BA74C7-113C-4171-BBC4-31749C1441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77734" y="4706838"/>
                <a:ext cx="544757" cy="544757"/>
              </a:xfrm>
              <a:prstGeom prst="rect">
                <a:avLst/>
              </a:prstGeom>
            </p:spPr>
          </p:pic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48580BA-238E-4302-976D-92403B2FF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68756" y="2868638"/>
              <a:ext cx="666750" cy="66675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A5CC0AF-FF7B-4E77-B99A-2BD3CB5B3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31298" y="2503243"/>
              <a:ext cx="1140802" cy="1140802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BB47C21-131C-45D4-9543-2FAC4B6EA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964267" y="2646594"/>
              <a:ext cx="381000" cy="381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1EDACA-FA44-4FF5-8518-3B9B3155BEEF}"/>
              </a:ext>
            </a:extLst>
          </p:cNvPr>
          <p:cNvGrpSpPr/>
          <p:nvPr/>
        </p:nvGrpSpPr>
        <p:grpSpPr>
          <a:xfrm>
            <a:off x="1505509" y="4693597"/>
            <a:ext cx="2295775" cy="1358045"/>
            <a:chOff x="2117805" y="4493344"/>
            <a:chExt cx="2295775" cy="13580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32B9FE2-12DD-4D12-A7C4-70AAD5130C27}"/>
                </a:ext>
              </a:extLst>
            </p:cNvPr>
            <p:cNvGrpSpPr/>
            <p:nvPr/>
          </p:nvGrpSpPr>
          <p:grpSpPr>
            <a:xfrm>
              <a:off x="2117805" y="4493344"/>
              <a:ext cx="1401638" cy="762733"/>
              <a:chOff x="5820506" y="4646002"/>
              <a:chExt cx="2162907" cy="1107831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E663C6F-DF9B-40E8-85B4-9CCC9766FC70}"/>
                  </a:ext>
                </a:extLst>
              </p:cNvPr>
              <p:cNvSpPr/>
              <p:nvPr/>
            </p:nvSpPr>
            <p:spPr>
              <a:xfrm>
                <a:off x="5820506" y="4646002"/>
                <a:ext cx="2162907" cy="1107831"/>
              </a:xfrm>
              <a:prstGeom prst="roundRect">
                <a:avLst/>
              </a:prstGeom>
              <a:noFill/>
              <a:ln w="38100">
                <a:solidFill>
                  <a:srgbClr val="DF7100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Application</a:t>
                </a:r>
              </a:p>
            </p:txBody>
          </p: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1D278C05-B3A5-4879-9FBA-B330F4A29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017061" y="5184051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73A1EB65-BD01-4A0A-8E6A-095B1B611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19216" y="5178373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1401FF32-0D5F-4C4B-AE16-F8F323C655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921276" y="4729553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822D411F-94F9-4D4B-B11D-41E168DA3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70310" y="4706838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E8210B97-16B8-41A9-BE82-F55282997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77734" y="4706838"/>
                <a:ext cx="544757" cy="544757"/>
              </a:xfrm>
              <a:prstGeom prst="rect">
                <a:avLst/>
              </a:prstGeom>
            </p:spPr>
          </p:pic>
        </p:grp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4D54FF3C-EA57-4902-A891-216654D50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10236" y="5075982"/>
              <a:ext cx="666750" cy="66675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D1D71478-092A-4BD8-A420-224855CE0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72778" y="4710587"/>
              <a:ext cx="1140802" cy="1140802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700701CC-F1F7-4290-963B-8FD2715E5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05747" y="4853938"/>
              <a:ext cx="381000" cy="3810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B63582-E754-45D3-95B8-1613567C3AD2}"/>
              </a:ext>
            </a:extLst>
          </p:cNvPr>
          <p:cNvGrpSpPr/>
          <p:nvPr/>
        </p:nvGrpSpPr>
        <p:grpSpPr>
          <a:xfrm>
            <a:off x="5634512" y="711262"/>
            <a:ext cx="2295775" cy="1358045"/>
            <a:chOff x="5194380" y="3633677"/>
            <a:chExt cx="2295775" cy="135804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CF63841-E1BD-4E5A-B128-04B1EFDDADA1}"/>
                </a:ext>
              </a:extLst>
            </p:cNvPr>
            <p:cNvGrpSpPr/>
            <p:nvPr/>
          </p:nvGrpSpPr>
          <p:grpSpPr>
            <a:xfrm>
              <a:off x="5194380" y="3633677"/>
              <a:ext cx="1401638" cy="762733"/>
              <a:chOff x="5820506" y="4646002"/>
              <a:chExt cx="2162907" cy="1107831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3B887B62-CFED-487D-9AA7-0584FD524F88}"/>
                  </a:ext>
                </a:extLst>
              </p:cNvPr>
              <p:cNvSpPr/>
              <p:nvPr/>
            </p:nvSpPr>
            <p:spPr>
              <a:xfrm>
                <a:off x="5820506" y="4646002"/>
                <a:ext cx="2162907" cy="1107831"/>
              </a:xfrm>
              <a:prstGeom prst="roundRect">
                <a:avLst/>
              </a:prstGeom>
              <a:noFill/>
              <a:ln w="38100">
                <a:solidFill>
                  <a:srgbClr val="DF7100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Application</a:t>
                </a:r>
              </a:p>
            </p:txBody>
          </p:sp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EF774CD9-E97F-41E5-AEFA-D5327430E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017061" y="5184051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974CE208-67A8-42E8-99A2-186AD610B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19216" y="5178373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7F214C4A-BAB9-40F6-93D1-0DBCB5CAE3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921276" y="4729553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51B8813F-1112-406E-8B37-E5942CA22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70310" y="4706838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5CDC04EF-BF0C-4FD5-90D4-788A15F84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77734" y="4706838"/>
                <a:ext cx="544757" cy="544757"/>
              </a:xfrm>
              <a:prstGeom prst="rect">
                <a:avLst/>
              </a:prstGeom>
            </p:spPr>
          </p:pic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A932C1E3-0EE1-4272-99C5-97744B5E5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86811" y="4216315"/>
              <a:ext cx="666750" cy="66675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C91CC41E-77F2-488D-86B0-DA6E6D926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49353" y="3850920"/>
              <a:ext cx="1140802" cy="1140802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8779BFE-845A-4628-85F3-51035B29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82322" y="3994271"/>
              <a:ext cx="381000" cy="3810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C726F4-5ECA-491D-A5D2-BD202D1D24D5}"/>
              </a:ext>
            </a:extLst>
          </p:cNvPr>
          <p:cNvGrpSpPr/>
          <p:nvPr/>
        </p:nvGrpSpPr>
        <p:grpSpPr>
          <a:xfrm>
            <a:off x="3757765" y="1247853"/>
            <a:ext cx="1127467" cy="1054309"/>
            <a:chOff x="4132839" y="1770448"/>
            <a:chExt cx="1127467" cy="1054309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1FD94377-743A-4170-BBA3-B2B09F59E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413580" y="1770448"/>
              <a:ext cx="846726" cy="846726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47517D84-9672-4A46-A6F2-51BE23C7F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32839" y="2158007"/>
              <a:ext cx="666750" cy="66675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E350687-3374-4EC6-88A8-CA74AC1FFE91}"/>
              </a:ext>
            </a:extLst>
          </p:cNvPr>
          <p:cNvGrpSpPr/>
          <p:nvPr/>
        </p:nvGrpSpPr>
        <p:grpSpPr>
          <a:xfrm>
            <a:off x="8737930" y="1476745"/>
            <a:ext cx="1127467" cy="1054309"/>
            <a:chOff x="6823405" y="1380779"/>
            <a:chExt cx="1127467" cy="1054309"/>
          </a:xfrm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5A06525C-9504-401E-ABE2-EFFEB625E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04146" y="1380779"/>
              <a:ext cx="846726" cy="846726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79CEA8A-C1A7-4EB4-B3BE-79A2FC66E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23405" y="1768338"/>
              <a:ext cx="666750" cy="666750"/>
            </a:xfrm>
            <a:prstGeom prst="rect">
              <a:avLst/>
            </a:prstGeom>
          </p:spPr>
        </p:pic>
      </p:grpSp>
      <p:pic>
        <p:nvPicPr>
          <p:cNvPr id="43" name="Graphic 42">
            <a:extLst>
              <a:ext uri="{FF2B5EF4-FFF2-40B4-BE49-F238E27FC236}">
                <a16:creationId xmlns:a16="http://schemas.microsoft.com/office/drawing/2014/main" id="{D28F7E7E-120F-4EE3-97C8-35964CFDF8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33807" y="3203509"/>
            <a:ext cx="1238814" cy="1238814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90C62911-C29A-47A5-8108-AB70EE2E71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19017" y="3985113"/>
            <a:ext cx="2134940" cy="213494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C93D7F0-1E2D-4432-A77C-49EBB2BD66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49766" y="1594784"/>
            <a:ext cx="798999" cy="798999"/>
          </a:xfrm>
          <a:prstGeom prst="rect">
            <a:avLst/>
          </a:prstGeom>
          <a:effectLst>
            <a:glow rad="101600">
              <a:srgbClr val="1C2B39">
                <a:alpha val="60000"/>
              </a:srgbClr>
            </a:glow>
          </a:effectLst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4110F4AC-199E-4190-A18C-59D27F566A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04058" y="2073889"/>
            <a:ext cx="798999" cy="798999"/>
          </a:xfrm>
          <a:prstGeom prst="rect">
            <a:avLst/>
          </a:prstGeom>
          <a:effectLst>
            <a:glow rad="101600">
              <a:srgbClr val="1C2B39">
                <a:alpha val="60000"/>
              </a:srgbClr>
            </a:glow>
          </a:effectLst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D87A40CB-FD18-4D26-BC4E-56BB082E0E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62243" y="1695270"/>
            <a:ext cx="798999" cy="798999"/>
          </a:xfrm>
          <a:prstGeom prst="rect">
            <a:avLst/>
          </a:prstGeom>
          <a:effectLst>
            <a:glow rad="101600">
              <a:srgbClr val="1C2B39">
                <a:alpha val="60000"/>
              </a:srgbClr>
            </a:glow>
          </a:effectLst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949EA087-FFC3-4AAE-A410-EAB31158E0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51551" y="2405975"/>
            <a:ext cx="798999" cy="798999"/>
          </a:xfrm>
          <a:prstGeom prst="rect">
            <a:avLst/>
          </a:prstGeom>
          <a:effectLst>
            <a:glow rad="101600">
              <a:srgbClr val="1C2B39">
                <a:alpha val="60000"/>
              </a:srgbClr>
            </a:glow>
          </a:effectLst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1E0DA552-C38E-435B-87A1-63FCC3CA71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83951" y="5155575"/>
            <a:ext cx="798999" cy="798999"/>
          </a:xfrm>
          <a:prstGeom prst="rect">
            <a:avLst/>
          </a:prstGeom>
          <a:effectLst>
            <a:glow rad="101600">
              <a:srgbClr val="1C2B39">
                <a:alpha val="60000"/>
              </a:srgbClr>
            </a:glow>
          </a:effectLst>
        </p:spPr>
      </p:pic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5D7CC3F0-FE0A-4796-9DEF-12B6AA7F1D51}"/>
              </a:ext>
            </a:extLst>
          </p:cNvPr>
          <p:cNvCxnSpPr>
            <a:stCxn id="43" idx="0"/>
            <a:endCxn id="47" idx="1"/>
          </p:cNvCxnSpPr>
          <p:nvPr/>
        </p:nvCxnSpPr>
        <p:spPr>
          <a:xfrm rot="5400000" flipH="1" flipV="1">
            <a:off x="6563576" y="1463027"/>
            <a:ext cx="730120" cy="2750844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37D4B571-2FC1-4281-92B4-2FE8C3A5C60C}"/>
              </a:ext>
            </a:extLst>
          </p:cNvPr>
          <p:cNvCxnSpPr>
            <a:stCxn id="43" idx="1"/>
            <a:endCxn id="50" idx="0"/>
          </p:cNvCxnSpPr>
          <p:nvPr/>
        </p:nvCxnSpPr>
        <p:spPr>
          <a:xfrm rot="10800000" flipV="1">
            <a:off x="3983451" y="3822915"/>
            <a:ext cx="950356" cy="1332659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800F6409-6BEC-445A-ABB1-F728E84980C2}"/>
              </a:ext>
            </a:extLst>
          </p:cNvPr>
          <p:cNvCxnSpPr>
            <a:stCxn id="49" idx="3"/>
            <a:endCxn id="43" idx="1"/>
          </p:cNvCxnSpPr>
          <p:nvPr/>
        </p:nvCxnSpPr>
        <p:spPr>
          <a:xfrm>
            <a:off x="3550550" y="2805475"/>
            <a:ext cx="1383257" cy="1017441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D935C6CF-4C53-48C1-AEC1-76D7F141DDF8}"/>
              </a:ext>
            </a:extLst>
          </p:cNvPr>
          <p:cNvCxnSpPr>
            <a:endCxn id="43" idx="1"/>
          </p:cNvCxnSpPr>
          <p:nvPr/>
        </p:nvCxnSpPr>
        <p:spPr>
          <a:xfrm rot="16200000" flipH="1">
            <a:off x="3972934" y="2862043"/>
            <a:ext cx="1449680" cy="472065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E0D0CF20-6EA3-4630-8F2F-A72A8C1B2224}"/>
              </a:ext>
            </a:extLst>
          </p:cNvPr>
          <p:cNvCxnSpPr>
            <a:stCxn id="43" idx="0"/>
            <a:endCxn id="46" idx="1"/>
          </p:cNvCxnSpPr>
          <p:nvPr/>
        </p:nvCxnSpPr>
        <p:spPr>
          <a:xfrm rot="5400000" flipH="1" flipV="1">
            <a:off x="5346878" y="2200621"/>
            <a:ext cx="1209225" cy="796552"/>
          </a:xfrm>
          <a:prstGeom prst="curved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BA2ECF26-2B5D-4378-A5FC-58AE2A616188}"/>
              </a:ext>
            </a:extLst>
          </p:cNvPr>
          <p:cNvCxnSpPr>
            <a:stCxn id="48" idx="3"/>
            <a:endCxn id="47" idx="2"/>
          </p:cNvCxnSpPr>
          <p:nvPr/>
        </p:nvCxnSpPr>
        <p:spPr>
          <a:xfrm>
            <a:off x="4861242" y="2094770"/>
            <a:ext cx="3842316" cy="778118"/>
          </a:xfrm>
          <a:prstGeom prst="curvedConnector4">
            <a:avLst>
              <a:gd name="adj1" fmla="val 44801"/>
              <a:gd name="adj2" fmla="val 12937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E5A2A336-1544-4546-86FC-47E4BD7E3C88}"/>
              </a:ext>
            </a:extLst>
          </p:cNvPr>
          <p:cNvCxnSpPr>
            <a:stCxn id="46" idx="2"/>
            <a:endCxn id="49" idx="3"/>
          </p:cNvCxnSpPr>
          <p:nvPr/>
        </p:nvCxnSpPr>
        <p:spPr>
          <a:xfrm rot="5400000">
            <a:off x="4944062" y="1000271"/>
            <a:ext cx="411692" cy="319871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C1A1D092-2B3F-4A7D-A4B3-A4C1B5642471}"/>
              </a:ext>
            </a:extLst>
          </p:cNvPr>
          <p:cNvCxnSpPr>
            <a:stCxn id="50" idx="3"/>
            <a:endCxn id="48" idx="2"/>
          </p:cNvCxnSpPr>
          <p:nvPr/>
        </p:nvCxnSpPr>
        <p:spPr>
          <a:xfrm flipV="1">
            <a:off x="4382950" y="2494269"/>
            <a:ext cx="78793" cy="3060806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14DEA463-5999-46B6-8A28-345C70F49BFD}"/>
              </a:ext>
            </a:extLst>
          </p:cNvPr>
          <p:cNvCxnSpPr>
            <a:stCxn id="46" idx="1"/>
            <a:endCxn id="50" idx="0"/>
          </p:cNvCxnSpPr>
          <p:nvPr/>
        </p:nvCxnSpPr>
        <p:spPr>
          <a:xfrm rot="10800000" flipV="1">
            <a:off x="3983452" y="1994283"/>
            <a:ext cx="2366315" cy="3161291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aphic 71">
            <a:extLst>
              <a:ext uri="{FF2B5EF4-FFF2-40B4-BE49-F238E27FC236}">
                <a16:creationId xmlns:a16="http://schemas.microsoft.com/office/drawing/2014/main" id="{578B309C-56A9-45BB-AE29-54B3FEB081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56244" y="5293223"/>
            <a:ext cx="516853" cy="516853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F4D0CD8C-3697-4096-93F2-AC5D8AFC519B}"/>
              </a:ext>
            </a:extLst>
          </p:cNvPr>
          <p:cNvGrpSpPr/>
          <p:nvPr/>
        </p:nvGrpSpPr>
        <p:grpSpPr>
          <a:xfrm>
            <a:off x="6505280" y="3998457"/>
            <a:ext cx="1532282" cy="1211993"/>
            <a:chOff x="6256714" y="3940879"/>
            <a:chExt cx="1532282" cy="1211993"/>
          </a:xfrm>
        </p:grpSpPr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67B6751B-BBE1-471B-B15E-BE32D9FDA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677692" y="4005249"/>
              <a:ext cx="874148" cy="874148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A4F44E57-60A2-42EF-A4E4-5ACA5B482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256714" y="4357449"/>
              <a:ext cx="747699" cy="747699"/>
            </a:xfrm>
            <a:prstGeom prst="rect">
              <a:avLst/>
            </a:prstGeom>
          </p:spPr>
        </p:pic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3D5C6796-4857-40C5-89FE-AAE155C0C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953573" y="4636019"/>
              <a:ext cx="516853" cy="516853"/>
            </a:xfrm>
            <a:prstGeom prst="rect">
              <a:avLst/>
            </a:prstGeom>
          </p:spPr>
        </p:pic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F142AAF0-7D86-4453-AD4F-BC7E26994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198067" y="3940879"/>
              <a:ext cx="590929" cy="590929"/>
            </a:xfrm>
            <a:prstGeom prst="rect">
              <a:avLst/>
            </a:prstGeom>
          </p:spPr>
        </p:pic>
      </p:grpSp>
      <p:cxnSp>
        <p:nvCxnSpPr>
          <p:cNvPr id="87" name="Connector: Curved 86">
            <a:extLst>
              <a:ext uri="{FF2B5EF4-FFF2-40B4-BE49-F238E27FC236}">
                <a16:creationId xmlns:a16="http://schemas.microsoft.com/office/drawing/2014/main" id="{547602C7-23B5-4AD4-A322-07AE127E02DF}"/>
              </a:ext>
            </a:extLst>
          </p:cNvPr>
          <p:cNvCxnSpPr>
            <a:stCxn id="81" idx="5"/>
            <a:endCxn id="45" idx="1"/>
          </p:cNvCxnSpPr>
          <p:nvPr/>
        </p:nvCxnSpPr>
        <p:spPr>
          <a:xfrm rot="5400000" flipH="1" flipV="1">
            <a:off x="8463515" y="4662639"/>
            <a:ext cx="265558" cy="1045446"/>
          </a:xfrm>
          <a:prstGeom prst="curvedConnector4">
            <a:avLst>
              <a:gd name="adj1" fmla="val -86083"/>
              <a:gd name="adj2" fmla="val 63383"/>
            </a:avLst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Curved 96">
            <a:extLst>
              <a:ext uri="{FF2B5EF4-FFF2-40B4-BE49-F238E27FC236}">
                <a16:creationId xmlns:a16="http://schemas.microsoft.com/office/drawing/2014/main" id="{733F05C4-BDA7-40E0-98F6-8BE21EFE2A8B}"/>
              </a:ext>
            </a:extLst>
          </p:cNvPr>
          <p:cNvCxnSpPr>
            <a:stCxn id="43" idx="2"/>
            <a:endCxn id="81" idx="2"/>
          </p:cNvCxnSpPr>
          <p:nvPr/>
        </p:nvCxnSpPr>
        <p:spPr>
          <a:xfrm rot="16200000" flipH="1">
            <a:off x="5894422" y="4101115"/>
            <a:ext cx="207010" cy="889426"/>
          </a:xfrm>
          <a:prstGeom prst="curvedConnector2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6C9F59CF-9F9B-4625-ACF2-74AC28E55686}"/>
              </a:ext>
            </a:extLst>
          </p:cNvPr>
          <p:cNvSpPr txBox="1"/>
          <p:nvPr/>
        </p:nvSpPr>
        <p:spPr>
          <a:xfrm>
            <a:off x="8982141" y="4418499"/>
            <a:ext cx="242630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/>
              <a:t>AASHTOWare API</a:t>
            </a:r>
          </a:p>
        </p:txBody>
      </p:sp>
      <p:pic>
        <p:nvPicPr>
          <p:cNvPr id="53" name="Graphic 52" descr="Bank with solid fill">
            <a:extLst>
              <a:ext uri="{FF2B5EF4-FFF2-40B4-BE49-F238E27FC236}">
                <a16:creationId xmlns:a16="http://schemas.microsoft.com/office/drawing/2014/main" id="{19E96DB3-85BA-4B1A-90FA-2C43C30B28D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351749" y="46440"/>
            <a:ext cx="914400" cy="914400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D537D5BB-BB18-413A-BFA0-1DDBC25391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03557" y="499485"/>
            <a:ext cx="798999" cy="798999"/>
          </a:xfrm>
          <a:prstGeom prst="rect">
            <a:avLst/>
          </a:prstGeom>
          <a:effectLst>
            <a:glow rad="101600">
              <a:srgbClr val="1C2B39">
                <a:alpha val="60000"/>
              </a:srgbClr>
            </a:glow>
          </a:effectLst>
        </p:spPr>
      </p:pic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BC051683-3132-4661-8B04-7D6B5E247876}"/>
              </a:ext>
            </a:extLst>
          </p:cNvPr>
          <p:cNvCxnSpPr>
            <a:stCxn id="31" idx="3"/>
            <a:endCxn id="76" idx="2"/>
          </p:cNvCxnSpPr>
          <p:nvPr/>
        </p:nvCxnSpPr>
        <p:spPr>
          <a:xfrm flipV="1">
            <a:off x="7930287" y="1298484"/>
            <a:ext cx="1172770" cy="200422"/>
          </a:xfrm>
          <a:prstGeom prst="curved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phic 60" descr="Earth globe: Americas with solid fill">
            <a:extLst>
              <a:ext uri="{FF2B5EF4-FFF2-40B4-BE49-F238E27FC236}">
                <a16:creationId xmlns:a16="http://schemas.microsoft.com/office/drawing/2014/main" id="{79D6792F-69DE-4459-B95B-8CB7C9AFA81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23859" y="3314194"/>
            <a:ext cx="1145793" cy="1145793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2ADBAAF5-B242-4427-8E2A-D72D2EF975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6009" y="3415993"/>
            <a:ext cx="798999" cy="798999"/>
          </a:xfrm>
          <a:prstGeom prst="rect">
            <a:avLst/>
          </a:prstGeom>
          <a:effectLst>
            <a:glow rad="101600">
              <a:srgbClr val="1C2B39">
                <a:alpha val="60000"/>
              </a:srgbClr>
            </a:glow>
          </a:effectLst>
        </p:spPr>
      </p:pic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1FF94518-6C4C-43BE-94AA-5E1EA2645764}"/>
              </a:ext>
            </a:extLst>
          </p:cNvPr>
          <p:cNvCxnSpPr>
            <a:stCxn id="85" idx="3"/>
            <a:endCxn id="49" idx="2"/>
          </p:cNvCxnSpPr>
          <p:nvPr/>
        </p:nvCxnSpPr>
        <p:spPr>
          <a:xfrm flipV="1">
            <a:off x="1905008" y="3204974"/>
            <a:ext cx="1246043" cy="610519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91CF71C0-FB47-40CD-97E1-7B28BF44983C}"/>
              </a:ext>
            </a:extLst>
          </p:cNvPr>
          <p:cNvSpPr txBox="1"/>
          <p:nvPr/>
        </p:nvSpPr>
        <p:spPr>
          <a:xfrm>
            <a:off x="4785758" y="617974"/>
            <a:ext cx="12548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AW Project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62E702B-7D35-48C0-AAE3-265C801AAD0F}"/>
              </a:ext>
            </a:extLst>
          </p:cNvPr>
          <p:cNvSpPr txBox="1"/>
          <p:nvPr/>
        </p:nvSpPr>
        <p:spPr>
          <a:xfrm>
            <a:off x="508600" y="1524075"/>
            <a:ext cx="11910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AW Bridge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37BB418-7B27-43F1-9DDE-26048D72DDD0}"/>
              </a:ext>
            </a:extLst>
          </p:cNvPr>
          <p:cNvSpPr txBox="1"/>
          <p:nvPr/>
        </p:nvSpPr>
        <p:spPr>
          <a:xfrm>
            <a:off x="911003" y="4084962"/>
            <a:ext cx="859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2D4F5"/>
                </a:solidFill>
              </a:rPr>
              <a:t>GIS Sys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0A204BE-CAA2-42DB-BC5C-ABC036277F7B}"/>
              </a:ext>
            </a:extLst>
          </p:cNvPr>
          <p:cNvSpPr txBox="1"/>
          <p:nvPr/>
        </p:nvSpPr>
        <p:spPr>
          <a:xfrm>
            <a:off x="9008628" y="2254781"/>
            <a:ext cx="9214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2D4F5"/>
                </a:solidFill>
              </a:rPr>
              <a:t>Gov Sys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15877E2-2317-421D-B789-3EAD6990A31B}"/>
              </a:ext>
            </a:extLst>
          </p:cNvPr>
          <p:cNvSpPr txBox="1"/>
          <p:nvPr/>
        </p:nvSpPr>
        <p:spPr>
          <a:xfrm>
            <a:off x="3320739" y="1553276"/>
            <a:ext cx="12736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AW License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DAEE0A3-4096-4D8A-853C-813858D4AF4D}"/>
              </a:ext>
            </a:extLst>
          </p:cNvPr>
          <p:cNvSpPr txBox="1"/>
          <p:nvPr/>
        </p:nvSpPr>
        <p:spPr>
          <a:xfrm>
            <a:off x="8775839" y="377153"/>
            <a:ext cx="13869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2D4F5"/>
                </a:solidFill>
              </a:rPr>
              <a:t>Financial Sys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AFE5479-B29D-46D1-825F-52275BE26D43}"/>
              </a:ext>
            </a:extLst>
          </p:cNvPr>
          <p:cNvSpPr txBox="1"/>
          <p:nvPr/>
        </p:nvSpPr>
        <p:spPr>
          <a:xfrm>
            <a:off x="2008839" y="4431040"/>
            <a:ext cx="11722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AW Safety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38B89B1-13A7-4552-AA33-57C3D656D3E9}"/>
              </a:ext>
            </a:extLst>
          </p:cNvPr>
          <p:cNvSpPr txBox="1"/>
          <p:nvPr/>
        </p:nvSpPr>
        <p:spPr>
          <a:xfrm>
            <a:off x="2334084" y="4747851"/>
            <a:ext cx="15342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AW Pavement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BFD19FE-A0B2-43F2-9C43-E8353692D667}"/>
              </a:ext>
            </a:extLst>
          </p:cNvPr>
          <p:cNvSpPr txBox="1"/>
          <p:nvPr/>
        </p:nvSpPr>
        <p:spPr>
          <a:xfrm>
            <a:off x="2884561" y="5082733"/>
            <a:ext cx="12053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AW Future</a:t>
            </a:r>
          </a:p>
        </p:txBody>
      </p:sp>
    </p:spTree>
    <p:extLst>
      <p:ext uri="{BB962C8B-B14F-4D97-AF65-F5344CB8AC3E}">
        <p14:creationId xmlns:p14="http://schemas.microsoft.com/office/powerpoint/2010/main" val="42629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EE52-109D-4DF0-8B1F-7CCEE5A3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8743-2422-408A-A6D8-0B7638C73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Multi-step processes across product systems</a:t>
            </a:r>
          </a:p>
          <a:p>
            <a:r>
              <a:rPr lang="en-US" dirty="0"/>
              <a:t>Well defined, batched, resilient</a:t>
            </a:r>
          </a:p>
          <a:p>
            <a:r>
              <a:rPr lang="en-US" dirty="0"/>
              <a:t>Potential for high utilization</a:t>
            </a:r>
          </a:p>
          <a:p>
            <a:r>
              <a:rPr lang="en-US" dirty="0"/>
              <a:t>Complex orchestration</a:t>
            </a:r>
          </a:p>
          <a:p>
            <a:r>
              <a:rPr lang="en-US" dirty="0"/>
              <a:t>Composite processes</a:t>
            </a:r>
          </a:p>
          <a:p>
            <a:r>
              <a:rPr lang="en-US" dirty="0"/>
              <a:t>On-Behalf-Of Credential “Hop”</a:t>
            </a:r>
          </a:p>
        </p:txBody>
      </p:sp>
    </p:spTree>
    <p:extLst>
      <p:ext uri="{BB962C8B-B14F-4D97-AF65-F5344CB8AC3E}">
        <p14:creationId xmlns:p14="http://schemas.microsoft.com/office/powerpoint/2010/main" val="74013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9F65-7772-4A0D-ABAF-ECA62D54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96575" cy="1325563"/>
          </a:xfrm>
        </p:spPr>
        <p:txBody>
          <a:bodyPr/>
          <a:lstStyle/>
          <a:p>
            <a:r>
              <a:rPr lang="en-US" dirty="0"/>
              <a:t>Baseline Constraints – High Impact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F927E-BA79-49B8-B067-9805BB91F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repositories will be distributed</a:t>
            </a:r>
          </a:p>
          <a:p>
            <a:r>
              <a:rPr lang="en-US" dirty="0"/>
              <a:t>The API design will serve as a brokering template</a:t>
            </a:r>
          </a:p>
          <a:p>
            <a:r>
              <a:rPr lang="en-US" dirty="0"/>
              <a:t>The API design incorporates implementation and operational concerns: designing </a:t>
            </a:r>
            <a:r>
              <a:rPr lang="en-US" b="1" i="1" dirty="0">
                <a:solidFill>
                  <a:schemeClr val="accent2"/>
                </a:solidFill>
              </a:rPr>
              <a:t>towards </a:t>
            </a:r>
            <a:r>
              <a:rPr lang="en-US" dirty="0"/>
              <a:t>usage</a:t>
            </a:r>
          </a:p>
          <a:p>
            <a:r>
              <a:rPr lang="en-US" dirty="0"/>
              <a:t>High-impact scenarios are not a discrete feature list</a:t>
            </a:r>
          </a:p>
          <a:p>
            <a:r>
              <a:rPr lang="en-US" dirty="0"/>
              <a:t>The high-impact scenarios direct a path of functional coverage around overlapping aspects</a:t>
            </a:r>
          </a:p>
          <a:p>
            <a:r>
              <a:rPr lang="en-US" dirty="0"/>
              <a:t>Without broad coverage, utility reuse is not maximized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98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23837-F016-463C-B2AE-2DFCD9D26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12000" r="-1" b="-1"/>
          <a:stretch/>
        </p:blipFill>
        <p:spPr>
          <a:xfrm>
            <a:off x="2" y="10"/>
            <a:ext cx="121919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0C481-C541-4908-8AF9-55A9E997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8" y="3409389"/>
            <a:ext cx="11677650" cy="137399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AASHTOWare Data Lab</a:t>
            </a:r>
            <a:br>
              <a:rPr lang="en-US" sz="6000" dirty="0">
                <a:solidFill>
                  <a:schemeClr val="tx1"/>
                </a:solidFill>
                <a:latin typeface="+mj-lt"/>
              </a:rPr>
            </a:br>
            <a:r>
              <a:rPr lang="en-US" sz="6000" dirty="0"/>
              <a:t>DataLab.AASHTOWare.org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DD7DB09-290B-4A1F-BFC1-51ED7C97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3975" y="911082"/>
            <a:ext cx="2048530" cy="179768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alpha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62936" y="1825453"/>
            <a:ext cx="799094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Slow Motion Replay</a:t>
            </a:r>
            <a:endParaRPr lang="en-US" sz="5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5796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4497E7-BB6E-4408-BBEE-6F37C084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651" y="2265956"/>
            <a:ext cx="587444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B4B713-D08C-46AF-B2F0-A23E3CAE3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2" y="203200"/>
            <a:ext cx="6095998" cy="176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8C65D0-64CE-46DA-B6EE-9FBD82AD7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2" y="2108200"/>
            <a:ext cx="3261407" cy="334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6DFB90-7587-4FB8-94D7-65955027D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842" y="64602"/>
            <a:ext cx="6518501" cy="2269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6E6580-1C2D-48B8-A401-6E79385B2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0119" y="1706447"/>
            <a:ext cx="3524237" cy="263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A19158-121D-4D79-89EA-916C2DC081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586052"/>
            <a:ext cx="3261407" cy="206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6FBE43-6E4F-458A-B4C9-C4B946F3D0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5093" y="4879880"/>
            <a:ext cx="3261407" cy="189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D90CA6-D742-4D7F-A030-B2156B1D8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6907" y="4086083"/>
            <a:ext cx="2772590" cy="268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08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Establishing a Baseline:</a:t>
            </a:r>
            <a:br>
              <a:rPr lang="en-US" sz="5400" dirty="0"/>
            </a:br>
            <a:r>
              <a:rPr lang="en-US" sz="5400" dirty="0"/>
              <a:t>“Marco … Polo”</a:t>
            </a:r>
            <a:endParaRPr lang="en-US" sz="5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2220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154B-840C-4F8B-8B88-60E0B14E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0F5A3-01A1-4AB0-BBCE-066930F6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implementation of test API</a:t>
            </a:r>
          </a:p>
          <a:p>
            <a:r>
              <a:rPr lang="en-US" dirty="0"/>
              <a:t>On-Behalf-Of Credentials Baseline</a:t>
            </a:r>
          </a:p>
          <a:p>
            <a:r>
              <a:rPr lang="en-US" dirty="0"/>
              <a:t>Opening Swagger Hub to (schema) comments by product</a:t>
            </a:r>
          </a:p>
          <a:p>
            <a:r>
              <a:rPr lang="en-US" dirty="0"/>
              <a:t>Configuration of API Management Framework</a:t>
            </a:r>
          </a:p>
          <a:p>
            <a:r>
              <a:rPr lang="en-US" dirty="0"/>
              <a:t>Exchange of product vLatest (bits, schema, docs)</a:t>
            </a:r>
          </a:p>
          <a:p>
            <a:r>
              <a:rPr lang="en-US" dirty="0"/>
              <a:t>Packaging of custom tooling for implementation support</a:t>
            </a:r>
          </a:p>
        </p:txBody>
      </p:sp>
    </p:spTree>
    <p:extLst>
      <p:ext uri="{BB962C8B-B14F-4D97-AF65-F5344CB8AC3E}">
        <p14:creationId xmlns:p14="http://schemas.microsoft.com/office/powerpoint/2010/main" val="34482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Session 6 Look-Ahead</a:t>
            </a:r>
          </a:p>
        </p:txBody>
      </p:sp>
    </p:spTree>
    <p:extLst>
      <p:ext uri="{BB962C8B-B14F-4D97-AF65-F5344CB8AC3E}">
        <p14:creationId xmlns:p14="http://schemas.microsoft.com/office/powerpoint/2010/main" val="2274471063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2F69-BCD7-4461-A476-2D9CFE1F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for Next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563AD-40FF-4A63-9E5E-C208B2DE8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 planning</a:t>
            </a:r>
            <a:endParaRPr lang="en-US" u="sng" dirty="0"/>
          </a:p>
          <a:p>
            <a:r>
              <a:rPr lang="en-US" dirty="0"/>
              <a:t>Swagger Hub schema collaboration</a:t>
            </a:r>
          </a:p>
          <a:p>
            <a:r>
              <a:rPr lang="en-US" dirty="0"/>
              <a:t>Custom tooling “static analysis” results, refresh</a:t>
            </a:r>
          </a:p>
          <a:p>
            <a:r>
              <a:rPr lang="en-US" dirty="0"/>
              <a:t>High-Impact scenarios 90% complete (coverage)</a:t>
            </a:r>
          </a:p>
          <a:p>
            <a:r>
              <a:rPr lang="en-US" dirty="0"/>
              <a:t>Implementation “Marco Polo”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682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ADE80-9DEB-40EF-8F0E-69E4C73E4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Today’s Session will be Recorded</a:t>
            </a:r>
          </a:p>
        </p:txBody>
      </p:sp>
      <p:pic>
        <p:nvPicPr>
          <p:cNvPr id="4" name="Graphic 3" descr="Presentation with media">
            <a:extLst>
              <a:ext uri="{FF2B5EF4-FFF2-40B4-BE49-F238E27FC236}">
                <a16:creationId xmlns:a16="http://schemas.microsoft.com/office/drawing/2014/main" id="{2189C2D5-BA38-41C1-8047-9F985AB4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9" y="4753466"/>
            <a:ext cx="1352750" cy="1352750"/>
          </a:xfrm>
          <a:prstGeom prst="rect">
            <a:avLst/>
          </a:prstGeom>
        </p:spPr>
      </p:pic>
      <p:pic>
        <p:nvPicPr>
          <p:cNvPr id="6" name="Graphic 5" descr="Radio microphone">
            <a:extLst>
              <a:ext uri="{FF2B5EF4-FFF2-40B4-BE49-F238E27FC236}">
                <a16:creationId xmlns:a16="http://schemas.microsoft.com/office/drawing/2014/main" id="{26777A93-1EB0-4BCD-BBC4-F03A7A2A8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3252" y="4753465"/>
            <a:ext cx="1352747" cy="13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7118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2922" y="1412048"/>
            <a:ext cx="4446580" cy="2425149"/>
          </a:xfrm>
        </p:spPr>
        <p:txBody>
          <a:bodyPr>
            <a:no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Questions </a:t>
            </a:r>
            <a:b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&amp; </a:t>
            </a:r>
            <a:b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Answers</a:t>
            </a:r>
            <a:endParaRPr lang="en-US" sz="4400" b="0" spc="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14" y="5952453"/>
            <a:ext cx="1475377" cy="701407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7813752" y="2020010"/>
            <a:ext cx="2708948" cy="2335301"/>
            <a:chOff x="8119840" y="3369613"/>
            <a:chExt cx="1943693" cy="1675598"/>
          </a:xfrm>
        </p:grpSpPr>
        <p:sp>
          <p:nvSpPr>
            <p:cNvPr id="59" name="Hexagon 58"/>
            <p:cNvSpPr/>
            <p:nvPr/>
          </p:nvSpPr>
          <p:spPr>
            <a:xfrm>
              <a:off x="8119840" y="336961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8188728" y="3429000"/>
              <a:ext cx="1805915" cy="1556824"/>
            </a:xfrm>
            <a:prstGeom prst="hexagon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48614" y="3271244"/>
            <a:ext cx="2708949" cy="2335301"/>
            <a:chOff x="8119840" y="1555409"/>
            <a:chExt cx="1943693" cy="1675598"/>
          </a:xfrm>
        </p:grpSpPr>
        <p:sp>
          <p:nvSpPr>
            <p:cNvPr id="62" name="Hexagon 61"/>
            <p:cNvSpPr/>
            <p:nvPr/>
          </p:nvSpPr>
          <p:spPr>
            <a:xfrm>
              <a:off x="8119840" y="1555409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>
              <a:off x="8188728" y="1614796"/>
              <a:ext cx="1805915" cy="1556824"/>
            </a:xfrm>
            <a:prstGeom prst="hexagon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78886" y="3294363"/>
            <a:ext cx="2708948" cy="2335301"/>
            <a:chOff x="9788312" y="2461803"/>
            <a:chExt cx="1943693" cy="1675598"/>
          </a:xfrm>
        </p:grpSpPr>
        <p:sp>
          <p:nvSpPr>
            <p:cNvPr id="65" name="Hexagon 64"/>
            <p:cNvSpPr/>
            <p:nvPr/>
          </p:nvSpPr>
          <p:spPr>
            <a:xfrm>
              <a:off x="9788312" y="246180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9857200" y="2521190"/>
              <a:ext cx="1805915" cy="1556824"/>
            </a:xfrm>
            <a:prstGeom prst="hexagon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198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13750" y="4514741"/>
            <a:ext cx="2708948" cy="2335301"/>
            <a:chOff x="8124687" y="5181314"/>
            <a:chExt cx="1943693" cy="1675598"/>
          </a:xfrm>
        </p:grpSpPr>
        <p:sp>
          <p:nvSpPr>
            <p:cNvPr id="68" name="Hexagon 67"/>
            <p:cNvSpPr/>
            <p:nvPr/>
          </p:nvSpPr>
          <p:spPr>
            <a:xfrm>
              <a:off x="8124687" y="5181314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>
              <a:off x="8193575" y="5240701"/>
              <a:ext cx="1805915" cy="1556824"/>
            </a:xfrm>
            <a:prstGeom prst="hexagon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063081" y="799632"/>
            <a:ext cx="2708948" cy="2335301"/>
            <a:chOff x="4778055" y="3361816"/>
            <a:chExt cx="1943693" cy="1675598"/>
          </a:xfrm>
        </p:grpSpPr>
        <p:sp>
          <p:nvSpPr>
            <p:cNvPr id="71" name="Hexagon 70"/>
            <p:cNvSpPr/>
            <p:nvPr/>
          </p:nvSpPr>
          <p:spPr>
            <a:xfrm>
              <a:off x="4778055" y="3361816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>
              <a:off x="4846943" y="3421203"/>
              <a:ext cx="1805915" cy="1556824"/>
            </a:xfrm>
            <a:prstGeom prst="hexagon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51" y="1887896"/>
            <a:ext cx="1714033" cy="17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1476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780" y="1037411"/>
            <a:ext cx="5589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5777" y="1672441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732091" y="2247408"/>
            <a:ext cx="10815742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45777" y="2317310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732089" y="1583810"/>
            <a:ext cx="10815744" cy="50613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732089" y="2909786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45775" y="2979688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32089" y="3562353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45775" y="3632255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ACCC2-D00A-3F43-BFD6-E9B1B2BF7153}"/>
              </a:ext>
            </a:extLst>
          </p:cNvPr>
          <p:cNvSpPr txBox="1"/>
          <p:nvPr/>
        </p:nvSpPr>
        <p:spPr>
          <a:xfrm>
            <a:off x="1671822" y="1035288"/>
            <a:ext cx="56097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Introduction &amp; Session 4 Recap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C1D12-A8AB-CA45-AB6D-AD73DD3B813A}"/>
              </a:ext>
            </a:extLst>
          </p:cNvPr>
          <p:cNvSpPr txBox="1"/>
          <p:nvPr/>
        </p:nvSpPr>
        <p:spPr>
          <a:xfrm>
            <a:off x="1671820" y="1670856"/>
            <a:ext cx="757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System Foundations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33A8C-3E20-8842-8907-95D3EB165257}"/>
              </a:ext>
            </a:extLst>
          </p:cNvPr>
          <p:cNvSpPr txBox="1"/>
          <p:nvPr/>
        </p:nvSpPr>
        <p:spPr>
          <a:xfrm>
            <a:off x="1671816" y="2979688"/>
            <a:ext cx="798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Data Exchanges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ABAF53-0681-B446-AC1A-FA6D16221F11}"/>
              </a:ext>
            </a:extLst>
          </p:cNvPr>
          <p:cNvSpPr txBox="1"/>
          <p:nvPr/>
        </p:nvSpPr>
        <p:spPr>
          <a:xfrm>
            <a:off x="1671818" y="2313655"/>
            <a:ext cx="917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Initial Implementation Ramp 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DBD23F-28F3-1743-93BC-1D5D1EE80F23}"/>
              </a:ext>
            </a:extLst>
          </p:cNvPr>
          <p:cNvSpPr txBox="1"/>
          <p:nvPr/>
        </p:nvSpPr>
        <p:spPr>
          <a:xfrm>
            <a:off x="1671814" y="3632255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Addressing &amp; Generalizing High Impact Scenarios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0871637-15DF-4A57-97CB-51D9A8D5F0E4}"/>
              </a:ext>
            </a:extLst>
          </p:cNvPr>
          <p:cNvSpPr/>
          <p:nvPr/>
        </p:nvSpPr>
        <p:spPr>
          <a:xfrm>
            <a:off x="732090" y="986638"/>
            <a:ext cx="10815744" cy="448580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AC32BDD-F132-458B-92A0-251AB02D74E5}"/>
              </a:ext>
            </a:extLst>
          </p:cNvPr>
          <p:cNvSpPr/>
          <p:nvPr/>
        </p:nvSpPr>
        <p:spPr>
          <a:xfrm>
            <a:off x="732089" y="4212834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1F5BFA-BC9F-4F93-93F5-2C72BEEB3348}"/>
              </a:ext>
            </a:extLst>
          </p:cNvPr>
          <p:cNvSpPr txBox="1"/>
          <p:nvPr/>
        </p:nvSpPr>
        <p:spPr>
          <a:xfrm>
            <a:off x="945775" y="4282736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25668E-44AD-4585-8827-5AE881881987}"/>
              </a:ext>
            </a:extLst>
          </p:cNvPr>
          <p:cNvSpPr txBox="1"/>
          <p:nvPr/>
        </p:nvSpPr>
        <p:spPr>
          <a:xfrm>
            <a:off x="1671814" y="4282736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Lab Exercise 5: API Management, Swagger Collaboration, Implementation Tooling Preview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DB63FDB-21A5-4A76-A572-31D2F979063F}"/>
              </a:ext>
            </a:extLst>
          </p:cNvPr>
          <p:cNvSpPr/>
          <p:nvPr/>
        </p:nvSpPr>
        <p:spPr>
          <a:xfrm>
            <a:off x="732089" y="4863315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08FB29-0606-46D7-9B1E-86BB4A823F24}"/>
              </a:ext>
            </a:extLst>
          </p:cNvPr>
          <p:cNvSpPr txBox="1"/>
          <p:nvPr/>
        </p:nvSpPr>
        <p:spPr>
          <a:xfrm>
            <a:off x="945775" y="4933217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31A752-2B29-48DE-A6A2-1CC5A7F7285D}"/>
              </a:ext>
            </a:extLst>
          </p:cNvPr>
          <p:cNvSpPr txBox="1"/>
          <p:nvPr/>
        </p:nvSpPr>
        <p:spPr>
          <a:xfrm>
            <a:off x="1671814" y="4933217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Technical Engagement – “Marco | Polo” Proof of Concept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04C7BB4-0AED-49BF-872E-85C3C7780ED4}"/>
              </a:ext>
            </a:extLst>
          </p:cNvPr>
          <p:cNvSpPr/>
          <p:nvPr/>
        </p:nvSpPr>
        <p:spPr>
          <a:xfrm>
            <a:off x="732089" y="5513796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A8EC15-76E9-4582-BCE5-2B71B812AC51}"/>
              </a:ext>
            </a:extLst>
          </p:cNvPr>
          <p:cNvSpPr txBox="1"/>
          <p:nvPr/>
        </p:nvSpPr>
        <p:spPr>
          <a:xfrm>
            <a:off x="945775" y="5583698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08015D-405A-4C92-980A-D2C4C8592E7B}"/>
              </a:ext>
            </a:extLst>
          </p:cNvPr>
          <p:cNvSpPr txBox="1"/>
          <p:nvPr/>
        </p:nvSpPr>
        <p:spPr>
          <a:xfrm>
            <a:off x="1671814" y="5583698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Next Session Look-Ahead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EFF19D9-607E-4B59-A0AC-698DD5469374}"/>
              </a:ext>
            </a:extLst>
          </p:cNvPr>
          <p:cNvSpPr/>
          <p:nvPr/>
        </p:nvSpPr>
        <p:spPr>
          <a:xfrm>
            <a:off x="732089" y="6137304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4AEBC2-51BD-424F-BFD3-47A7B11F2C54}"/>
              </a:ext>
            </a:extLst>
          </p:cNvPr>
          <p:cNvSpPr txBox="1"/>
          <p:nvPr/>
        </p:nvSpPr>
        <p:spPr>
          <a:xfrm>
            <a:off x="945775" y="6207206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212C1C-0AF5-4797-999D-CA7F2D464267}"/>
              </a:ext>
            </a:extLst>
          </p:cNvPr>
          <p:cNvSpPr txBox="1"/>
          <p:nvPr/>
        </p:nvSpPr>
        <p:spPr>
          <a:xfrm>
            <a:off x="1671814" y="6207206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Q&amp;A, Close Out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464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Session 4 Recap</a:t>
            </a:r>
          </a:p>
        </p:txBody>
      </p:sp>
    </p:spTree>
    <p:extLst>
      <p:ext uri="{BB962C8B-B14F-4D97-AF65-F5344CB8AC3E}">
        <p14:creationId xmlns:p14="http://schemas.microsoft.com/office/powerpoint/2010/main" val="402261738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D7ED-9589-4576-9CB0-ABE20FB9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4 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D4572-5278-4ED5-8FAA-7F0542CE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4857750"/>
          </a:xfrm>
        </p:spPr>
        <p:txBody>
          <a:bodyPr>
            <a:normAutofit/>
          </a:bodyPr>
          <a:lstStyle/>
          <a:p>
            <a:r>
              <a:rPr lang="en-US" dirty="0"/>
              <a:t>All foundation design “better practices” are complete</a:t>
            </a:r>
          </a:p>
          <a:p>
            <a:r>
              <a:rPr lang="en-US" dirty="0"/>
              <a:t>Iterative changes moving to v1.0 are rule-aligned  </a:t>
            </a:r>
          </a:p>
          <a:p>
            <a:r>
              <a:rPr lang="en-US" dirty="0"/>
              <a:t>Data manipulation is tied to query/read operations</a:t>
            </a:r>
          </a:p>
          <a:p>
            <a:r>
              <a:rPr lang="en-US" dirty="0"/>
              <a:t>High-Impact scenarios cross product/system lines</a:t>
            </a:r>
          </a:p>
          <a:p>
            <a:r>
              <a:rPr lang="en-US" dirty="0"/>
              <a:t>API design reflection an open spec. but is not open</a:t>
            </a:r>
          </a:p>
          <a:p>
            <a:pPr lvl="1"/>
            <a:r>
              <a:rPr lang="en-US" dirty="0"/>
              <a:t>AW API is not public</a:t>
            </a:r>
          </a:p>
          <a:p>
            <a:pPr lvl="1"/>
            <a:r>
              <a:rPr lang="en-US" dirty="0"/>
              <a:t>AW API is protected</a:t>
            </a:r>
          </a:p>
          <a:p>
            <a:pPr lvl="1"/>
            <a:r>
              <a:rPr lang="en-US" dirty="0"/>
              <a:t>AW API </a:t>
            </a:r>
            <a:r>
              <a:rPr lang="en-US" i="1" dirty="0">
                <a:solidFill>
                  <a:schemeClr val="accent1"/>
                </a:solidFill>
              </a:rPr>
              <a:t>design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/>
              <a:t>includes governance &amp; management concerns</a:t>
            </a:r>
          </a:p>
          <a:p>
            <a:r>
              <a:rPr lang="en-US" dirty="0"/>
              <a:t>Design process involves a spectrum of tooling/utilities</a:t>
            </a:r>
          </a:p>
          <a:p>
            <a:r>
              <a:rPr lang="en-US" dirty="0"/>
              <a:t>Implementation Prep – First Steps</a:t>
            </a:r>
          </a:p>
        </p:txBody>
      </p:sp>
    </p:spTree>
    <p:extLst>
      <p:ext uri="{BB962C8B-B14F-4D97-AF65-F5344CB8AC3E}">
        <p14:creationId xmlns:p14="http://schemas.microsoft.com/office/powerpoint/2010/main" val="172819924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2657-3965-483D-AD7C-61380B22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Slate, Green-Field: Evolution 1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4B5960-A480-4CAE-84E6-F8453D5B64AE}"/>
              </a:ext>
            </a:extLst>
          </p:cNvPr>
          <p:cNvGrpSpPr/>
          <p:nvPr/>
        </p:nvGrpSpPr>
        <p:grpSpPr>
          <a:xfrm>
            <a:off x="309284" y="1842723"/>
            <a:ext cx="5191125" cy="3581400"/>
            <a:chOff x="378069" y="2172433"/>
            <a:chExt cx="5191125" cy="3581400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DF64A205-4761-42F4-9111-004D96278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78396" y="2401035"/>
              <a:ext cx="1238250" cy="123825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1058925-E65D-417B-A462-AF62D5B66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78445" y="3639285"/>
              <a:ext cx="1914525" cy="1914525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7CC982F4-9F3B-49F5-813E-7893C75F9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4319" y="2429608"/>
              <a:ext cx="1666875" cy="1666875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0F13EC5-FBCD-4F66-8188-0A260691D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54496" y="3372583"/>
              <a:ext cx="1447800" cy="14478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B44470F-0A31-4452-B094-03C312F5E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35318" y="4096483"/>
              <a:ext cx="1457327" cy="1457327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91E1D48-9D1F-47BA-BF1F-4320A28315CF}"/>
                </a:ext>
              </a:extLst>
            </p:cNvPr>
            <p:cNvSpPr/>
            <p:nvPr/>
          </p:nvSpPr>
          <p:spPr>
            <a:xfrm>
              <a:off x="378069" y="2172433"/>
              <a:ext cx="5191125" cy="35814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542736-E53D-48E4-AD7B-7670921D8A1D}"/>
              </a:ext>
            </a:extLst>
          </p:cNvPr>
          <p:cNvSpPr/>
          <p:nvPr/>
        </p:nvSpPr>
        <p:spPr>
          <a:xfrm>
            <a:off x="5811716" y="1469049"/>
            <a:ext cx="2162907" cy="110783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8190626-0793-417D-8D12-0AA68FB410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50055" y="1981795"/>
            <a:ext cx="544757" cy="54475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050EA1D-84C8-4138-97F0-F030A40DE2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52210" y="1976117"/>
            <a:ext cx="544757" cy="54475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50715B2-E522-4B92-B03E-075BD3CBFF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54270" y="1527297"/>
            <a:ext cx="544757" cy="54475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940167-C3FC-4FD0-A67E-1CE5164E52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03304" y="1504582"/>
            <a:ext cx="544757" cy="544757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304C98AE-EFB3-4472-B184-2827D7BFD8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10728" y="1504582"/>
            <a:ext cx="544757" cy="544757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613DA42-9229-4131-9497-2CA95710AEEE}"/>
              </a:ext>
            </a:extLst>
          </p:cNvPr>
          <p:cNvSpPr/>
          <p:nvPr/>
        </p:nvSpPr>
        <p:spPr>
          <a:xfrm>
            <a:off x="5811716" y="3079508"/>
            <a:ext cx="2162907" cy="1107831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2E05F6E-6E98-4079-A2D6-6066FEB4494E}"/>
              </a:ext>
            </a:extLst>
          </p:cNvPr>
          <p:cNvSpPr/>
          <p:nvPr/>
        </p:nvSpPr>
        <p:spPr>
          <a:xfrm>
            <a:off x="5820506" y="4646002"/>
            <a:ext cx="2162907" cy="1107831"/>
          </a:xfrm>
          <a:prstGeom prst="roundRect">
            <a:avLst/>
          </a:prstGeom>
          <a:noFill/>
          <a:ln w="38100">
            <a:solidFill>
              <a:srgbClr val="DF71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1E72C33F-7A60-4460-ACBA-AD6170372C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93544" y="2928938"/>
            <a:ext cx="890311" cy="89031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75DBCB2-4413-4359-9FE0-299E776483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1329" y="4450607"/>
            <a:ext cx="890311" cy="890311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88238C23-5050-4685-BC60-E8704F47FB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67715" y="2128105"/>
            <a:ext cx="758202" cy="758202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2EEDC7F3-AF4A-483E-B294-CFC6D67A2DF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08874" y="3578431"/>
            <a:ext cx="760033" cy="76003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5460AAD-D4A6-4C21-84C3-78E705F464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391616" y="2940667"/>
            <a:ext cx="1352547" cy="1352547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4D831742-9BB4-441F-AF01-BA8646F2FF0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52992" y="2909868"/>
            <a:ext cx="1048579" cy="1048579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D7CC022F-45AD-4656-B4D3-6819DE1A1B1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067889" y="3662190"/>
            <a:ext cx="676274" cy="676274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C2391974-517E-49AF-9140-3F7E20DD07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72854" y="3578431"/>
            <a:ext cx="544757" cy="544757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0E535074-86D7-4FB5-B663-CDF05A1BF7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75009" y="3572753"/>
            <a:ext cx="544757" cy="544757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3B22F073-A93C-4F51-8C58-E5A8EF398A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77069" y="3123933"/>
            <a:ext cx="544757" cy="54475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9646B85F-0D53-4CB8-96F3-8C7706E1CE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26103" y="3101218"/>
            <a:ext cx="544757" cy="544757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AD8E609-34BE-4D8D-9A2F-17FE950BAF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33527" y="3101218"/>
            <a:ext cx="544757" cy="544757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74EF6E42-1C2B-4EC0-B37F-E5466EC5F2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17061" y="5184051"/>
            <a:ext cx="544757" cy="544757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0323B58A-32F5-4166-851B-F6A003E327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19216" y="5178373"/>
            <a:ext cx="544757" cy="544757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9E67E780-E5DF-4F04-BF7F-B758400CE9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21276" y="4729553"/>
            <a:ext cx="544757" cy="544757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16228B03-3EED-457D-9494-33B6B972EE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70310" y="4706838"/>
            <a:ext cx="544757" cy="544757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554AD94F-4EED-4EF7-9BBC-7718549D79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77734" y="4706838"/>
            <a:ext cx="544757" cy="544757"/>
          </a:xfrm>
          <a:prstGeom prst="rect">
            <a:avLst/>
          </a:prstGeom>
        </p:spPr>
      </p:pic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95DFEB12-9E25-49BF-96B2-3BB0C192BC5B}"/>
              </a:ext>
            </a:extLst>
          </p:cNvPr>
          <p:cNvCxnSpPr>
            <a:stCxn id="22" idx="3"/>
            <a:endCxn id="53" idx="0"/>
          </p:cNvCxnSpPr>
          <p:nvPr/>
        </p:nvCxnSpPr>
        <p:spPr>
          <a:xfrm>
            <a:off x="7974623" y="2022965"/>
            <a:ext cx="1093267" cy="9177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D530847A-909A-45AD-BAF3-16532B019634}"/>
              </a:ext>
            </a:extLst>
          </p:cNvPr>
          <p:cNvCxnSpPr>
            <a:stCxn id="29" idx="3"/>
            <a:endCxn id="53" idx="0"/>
          </p:cNvCxnSpPr>
          <p:nvPr/>
        </p:nvCxnSpPr>
        <p:spPr>
          <a:xfrm flipV="1">
            <a:off x="7974623" y="2940667"/>
            <a:ext cx="1093267" cy="692757"/>
          </a:xfrm>
          <a:prstGeom prst="bentConnector4">
            <a:avLst>
              <a:gd name="adj1" fmla="val 19071"/>
              <a:gd name="adj2" fmla="val 1329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CD554B0B-34B3-4605-878E-A911AE9533FF}"/>
              </a:ext>
            </a:extLst>
          </p:cNvPr>
          <p:cNvCxnSpPr>
            <a:stCxn id="30" idx="3"/>
            <a:endCxn id="53" idx="2"/>
          </p:cNvCxnSpPr>
          <p:nvPr/>
        </p:nvCxnSpPr>
        <p:spPr>
          <a:xfrm flipV="1">
            <a:off x="7983413" y="4293214"/>
            <a:ext cx="1084477" cy="9067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9A4511F-65B3-43D9-AC82-3A831747521F}"/>
              </a:ext>
            </a:extLst>
          </p:cNvPr>
          <p:cNvCxnSpPr>
            <a:stCxn id="22" idx="2"/>
            <a:endCxn id="29" idx="0"/>
          </p:cNvCxnSpPr>
          <p:nvPr/>
        </p:nvCxnSpPr>
        <p:spPr>
          <a:xfrm>
            <a:off x="6893170" y="2576880"/>
            <a:ext cx="0" cy="502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E055FCB-A3F1-4C5E-AF48-98D59F3C6C82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>
            <a:off x="6893170" y="4187339"/>
            <a:ext cx="8790" cy="4586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1F49D771-A99C-48DD-A411-7401F2A7C5C3}"/>
              </a:ext>
            </a:extLst>
          </p:cNvPr>
          <p:cNvCxnSpPr>
            <a:stCxn id="21" idx="0"/>
            <a:endCxn id="22" idx="1"/>
          </p:cNvCxnSpPr>
          <p:nvPr/>
        </p:nvCxnSpPr>
        <p:spPr>
          <a:xfrm rot="16200000" flipH="1">
            <a:off x="4268160" y="479410"/>
            <a:ext cx="180242" cy="2906869"/>
          </a:xfrm>
          <a:prstGeom prst="bentConnector4">
            <a:avLst>
              <a:gd name="adj1" fmla="val -126829"/>
              <a:gd name="adj2" fmla="val 94645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E358AA17-A2A9-41C1-9B6E-D80936627489}"/>
              </a:ext>
            </a:extLst>
          </p:cNvPr>
          <p:cNvCxnSpPr>
            <a:stCxn id="21" idx="2"/>
            <a:endCxn id="30" idx="2"/>
          </p:cNvCxnSpPr>
          <p:nvPr/>
        </p:nvCxnSpPr>
        <p:spPr>
          <a:xfrm rot="16200000" flipH="1">
            <a:off x="4738548" y="3590421"/>
            <a:ext cx="329710" cy="3997113"/>
          </a:xfrm>
          <a:prstGeom prst="bentConnector3">
            <a:avLst>
              <a:gd name="adj1" fmla="val 16933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4E3553C7-6DCC-4BAD-B452-C61CAAA6BDF1}"/>
              </a:ext>
            </a:extLst>
          </p:cNvPr>
          <p:cNvCxnSpPr>
            <a:stCxn id="21" idx="3"/>
            <a:endCxn id="29" idx="1"/>
          </p:cNvCxnSpPr>
          <p:nvPr/>
        </p:nvCxnSpPr>
        <p:spPr>
          <a:xfrm>
            <a:off x="5500409" y="3633423"/>
            <a:ext cx="311307" cy="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59F3B281-3C17-4C7E-AC3A-5C322DCADB75}"/>
              </a:ext>
            </a:extLst>
          </p:cNvPr>
          <p:cNvCxnSpPr>
            <a:stCxn id="53" idx="3"/>
            <a:endCxn id="55" idx="0"/>
          </p:cNvCxnSpPr>
          <p:nvPr/>
        </p:nvCxnSpPr>
        <p:spPr>
          <a:xfrm flipV="1">
            <a:off x="9744163" y="2909868"/>
            <a:ext cx="1533119" cy="707073"/>
          </a:xfrm>
          <a:prstGeom prst="bentConnector4">
            <a:avLst>
              <a:gd name="adj1" fmla="val 32901"/>
              <a:gd name="adj2" fmla="val 132330"/>
            </a:avLst>
          </a:prstGeom>
          <a:ln>
            <a:headEnd type="triangle"/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56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1BD9A2C8-5758-455A-95F1-3D4C7DDE3438}"/>
              </a:ext>
            </a:extLst>
          </p:cNvPr>
          <p:cNvSpPr/>
          <p:nvPr/>
        </p:nvSpPr>
        <p:spPr>
          <a:xfrm>
            <a:off x="3838920" y="1362233"/>
            <a:ext cx="1578741" cy="436118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2EEA95F-DBCE-4A53-ADFE-0827CFC22612}"/>
              </a:ext>
            </a:extLst>
          </p:cNvPr>
          <p:cNvSpPr/>
          <p:nvPr/>
        </p:nvSpPr>
        <p:spPr>
          <a:xfrm>
            <a:off x="2209430" y="1373567"/>
            <a:ext cx="1578741" cy="436118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40BB671-5870-4A26-BD84-D9DD8E03B01B}"/>
              </a:ext>
            </a:extLst>
          </p:cNvPr>
          <p:cNvSpPr/>
          <p:nvPr/>
        </p:nvSpPr>
        <p:spPr>
          <a:xfrm>
            <a:off x="589085" y="1362233"/>
            <a:ext cx="1578741" cy="436118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5EAEF738-33F6-40B4-B76F-8C58C3816E7C}"/>
              </a:ext>
            </a:extLst>
          </p:cNvPr>
          <p:cNvCxnSpPr>
            <a:stCxn id="9" idx="2"/>
            <a:endCxn id="10" idx="3"/>
          </p:cNvCxnSpPr>
          <p:nvPr/>
        </p:nvCxnSpPr>
        <p:spPr>
          <a:xfrm flipV="1">
            <a:off x="3572925" y="1717250"/>
            <a:ext cx="1025451" cy="1081454"/>
          </a:xfrm>
          <a:prstGeom prst="bentConnector4">
            <a:avLst>
              <a:gd name="adj1" fmla="val 28835"/>
              <a:gd name="adj2" fmla="val 138212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086FB3-7636-4BE3-9A7B-C94AD1EC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69" y="254526"/>
            <a:ext cx="10515600" cy="785069"/>
          </a:xfrm>
        </p:spPr>
        <p:txBody>
          <a:bodyPr/>
          <a:lstStyle/>
          <a:p>
            <a:r>
              <a:rPr lang="en-US" dirty="0"/>
              <a:t>Evolution 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EA9493-CA3C-4F67-84A8-DC4C15E46189}"/>
              </a:ext>
            </a:extLst>
          </p:cNvPr>
          <p:cNvGrpSpPr/>
          <p:nvPr/>
        </p:nvGrpSpPr>
        <p:grpSpPr>
          <a:xfrm rot="16200000">
            <a:off x="288658" y="2218226"/>
            <a:ext cx="2162907" cy="1107831"/>
            <a:chOff x="5811716" y="1469049"/>
            <a:chExt cx="2162907" cy="11078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701ED23-5B8D-407A-AA30-D9BDDEF5EF0C}"/>
                </a:ext>
              </a:extLst>
            </p:cNvPr>
            <p:cNvSpPr/>
            <p:nvPr/>
          </p:nvSpPr>
          <p:spPr>
            <a:xfrm>
              <a:off x="5811716" y="1469049"/>
              <a:ext cx="2162907" cy="1107831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9E99478-991D-47EC-A318-EC035FD88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50055" y="1981795"/>
              <a:ext cx="544757" cy="544757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48C22CD-B2F3-47FA-B386-5C5E332CA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52210" y="1976117"/>
              <a:ext cx="544757" cy="544757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626EB8C-7B5B-4611-9FB5-38C15FDD4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54270" y="1527297"/>
              <a:ext cx="544757" cy="544757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BE9A0BD-6CA5-406C-ABD6-1FA5905CC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03304" y="1504582"/>
              <a:ext cx="544757" cy="544757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868DEAA-05A5-4966-8EB4-B925DF35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0728" y="1504582"/>
              <a:ext cx="544757" cy="544757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E635F9-BF30-449E-9205-59F62B6CDC29}"/>
              </a:ext>
            </a:extLst>
          </p:cNvPr>
          <p:cNvGrpSpPr/>
          <p:nvPr/>
        </p:nvGrpSpPr>
        <p:grpSpPr>
          <a:xfrm rot="16200000">
            <a:off x="1937556" y="2244789"/>
            <a:ext cx="2162907" cy="1107831"/>
            <a:chOff x="5811716" y="3079508"/>
            <a:chExt cx="2162907" cy="110783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FF028BD-AFA3-405F-9FAB-BBF541B4079F}"/>
                </a:ext>
              </a:extLst>
            </p:cNvPr>
            <p:cNvSpPr/>
            <p:nvPr/>
          </p:nvSpPr>
          <p:spPr>
            <a:xfrm>
              <a:off x="5811716" y="3079508"/>
              <a:ext cx="2162907" cy="1107831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54D1A82-4151-4B82-8530-B4A50850A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72854" y="3578431"/>
              <a:ext cx="544757" cy="544757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659C051-7F93-4802-B2F5-E310CE2CF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75009" y="3572753"/>
              <a:ext cx="544757" cy="544757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54ED9933-E9E5-4705-B5DA-5B4C98F19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77069" y="3123933"/>
              <a:ext cx="544757" cy="544757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032DE005-26F8-4F48-8107-71412CD51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26103" y="3101218"/>
              <a:ext cx="544757" cy="544757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E41D9C3-2085-4F9D-9036-EFC9F2FA3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33527" y="3101218"/>
              <a:ext cx="544757" cy="54475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63EA27-2168-44E9-85D5-DD718E45EAEF}"/>
              </a:ext>
            </a:extLst>
          </p:cNvPr>
          <p:cNvGrpSpPr/>
          <p:nvPr/>
        </p:nvGrpSpPr>
        <p:grpSpPr>
          <a:xfrm rot="16200000">
            <a:off x="3516922" y="2244788"/>
            <a:ext cx="2162907" cy="1107831"/>
            <a:chOff x="5820506" y="4646002"/>
            <a:chExt cx="2162907" cy="110783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0B62809-4B60-4C47-AFD0-D3ED53879CDE}"/>
                </a:ext>
              </a:extLst>
            </p:cNvPr>
            <p:cNvSpPr/>
            <p:nvPr/>
          </p:nvSpPr>
          <p:spPr>
            <a:xfrm>
              <a:off x="5820506" y="4646002"/>
              <a:ext cx="2162907" cy="1107831"/>
            </a:xfrm>
            <a:prstGeom prst="roundRect">
              <a:avLst/>
            </a:prstGeom>
            <a:noFill/>
            <a:ln w="38100">
              <a:solidFill>
                <a:srgbClr val="DF7100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17C60DD9-5C28-412C-ABF8-049ACED2D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17061" y="5184051"/>
              <a:ext cx="544757" cy="544757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8A8E160-6A2C-4CA6-BCD8-958CAB4DF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9216" y="5178373"/>
              <a:ext cx="544757" cy="544757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4E509B3B-48F4-48AC-B577-F6528B334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21276" y="4729553"/>
              <a:ext cx="544757" cy="544757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7965A840-51D4-4839-AD34-FF15B7CF7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70310" y="4706838"/>
              <a:ext cx="544757" cy="54475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747624A5-A21D-4B9E-A8E0-95EA9EE6E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77734" y="4706838"/>
              <a:ext cx="544757" cy="544757"/>
            </a:xfrm>
            <a:prstGeom prst="rect">
              <a:avLst/>
            </a:prstGeom>
          </p:spPr>
        </p:pic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312B4EB9-4411-453F-8D14-5B1CCE8F5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331" y="4312989"/>
            <a:ext cx="1296133" cy="129613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5F19EAD-A653-4195-B278-2D381FBF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83494" y="4312989"/>
            <a:ext cx="1296133" cy="129613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BB411DA-8F46-4D15-A544-3E71E4CB7148}"/>
              </a:ext>
            </a:extLst>
          </p:cNvPr>
          <p:cNvGrpSpPr/>
          <p:nvPr/>
        </p:nvGrpSpPr>
        <p:grpSpPr>
          <a:xfrm>
            <a:off x="3856589" y="4226355"/>
            <a:ext cx="1632357" cy="1676272"/>
            <a:chOff x="3856158" y="4159490"/>
            <a:chExt cx="1632357" cy="1676272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FF04859-4B06-4EBE-872E-32E653EC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56158" y="4233406"/>
              <a:ext cx="1296133" cy="1296133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C66CF690-3AC5-461E-A7C5-8DB342B5E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945753" y="4926491"/>
              <a:ext cx="909271" cy="909271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560ED15B-EF28-4ED2-9E6F-715FB5D5F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18800" y="4672911"/>
              <a:ext cx="969715" cy="969715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B9AD8ED9-9FDA-4803-B2EA-CDB05D797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775391" y="4159490"/>
              <a:ext cx="692394" cy="692394"/>
            </a:xfrm>
            <a:prstGeom prst="rect">
              <a:avLst/>
            </a:prstGeom>
          </p:spPr>
        </p:pic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9CAAB865-30E2-4CFF-B0E5-2921143F7C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19694" y="1362233"/>
            <a:ext cx="846726" cy="846726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333BD89C-EA96-420B-89E0-92E5A7F6C6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21855" y="1176029"/>
            <a:ext cx="970081" cy="970081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26B9B561-4F00-4217-AA81-6239AE5587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14035" y="2706839"/>
            <a:ext cx="698256" cy="698256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4E484174-2A67-4597-A142-47171B515EB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123239" y="666389"/>
            <a:ext cx="1225794" cy="1225794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6143D6C3-036D-484F-808D-252508314C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135646" y="2347048"/>
            <a:ext cx="1225794" cy="1225794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49B0A834-F293-4C27-B1C2-619F9FFF25E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10821" y="4021310"/>
            <a:ext cx="1225794" cy="1225794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31B7C89B-D8DB-4941-B556-9B83759E23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6391" y="2295657"/>
            <a:ext cx="846726" cy="846726"/>
          </a:xfrm>
          <a:prstGeom prst="rect">
            <a:avLst/>
          </a:prstGeom>
        </p:spPr>
      </p:pic>
      <p:pic>
        <p:nvPicPr>
          <p:cNvPr id="58" name="Graphic 57" descr="Remote work outline">
            <a:extLst>
              <a:ext uri="{FF2B5EF4-FFF2-40B4-BE49-F238E27FC236}">
                <a16:creationId xmlns:a16="http://schemas.microsoft.com/office/drawing/2014/main" id="{551606EA-9D7B-493C-8128-E1131F4A933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27443" y="822086"/>
            <a:ext cx="1225794" cy="1225794"/>
          </a:xfrm>
          <a:prstGeom prst="rect">
            <a:avLst/>
          </a:prstGeom>
        </p:spPr>
      </p:pic>
      <p:pic>
        <p:nvPicPr>
          <p:cNvPr id="60" name="Graphic 59" descr="Internet with solid fill">
            <a:extLst>
              <a:ext uri="{FF2B5EF4-FFF2-40B4-BE49-F238E27FC236}">
                <a16:creationId xmlns:a16="http://schemas.microsoft.com/office/drawing/2014/main" id="{6846A5E5-4DA8-4800-B27C-7B0A763B1A6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622225" y="2379490"/>
            <a:ext cx="914400" cy="914400"/>
          </a:xfrm>
          <a:prstGeom prst="rect">
            <a:avLst/>
          </a:prstGeom>
        </p:spPr>
      </p:pic>
      <p:pic>
        <p:nvPicPr>
          <p:cNvPr id="62" name="Graphic 61" descr="Smart Phone with solid fill">
            <a:extLst>
              <a:ext uri="{FF2B5EF4-FFF2-40B4-BE49-F238E27FC236}">
                <a16:creationId xmlns:a16="http://schemas.microsoft.com/office/drawing/2014/main" id="{47FC9AC5-A480-46BF-B423-10D8EAA7218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840106" y="4705517"/>
            <a:ext cx="914400" cy="914400"/>
          </a:xfrm>
          <a:prstGeom prst="rect">
            <a:avLst/>
          </a:prstGeom>
        </p:spPr>
      </p:pic>
      <p:pic>
        <p:nvPicPr>
          <p:cNvPr id="64" name="Graphic 63" descr="Work from home desk outline">
            <a:extLst>
              <a:ext uri="{FF2B5EF4-FFF2-40B4-BE49-F238E27FC236}">
                <a16:creationId xmlns:a16="http://schemas.microsoft.com/office/drawing/2014/main" id="{7E31F5AB-CECD-4F51-BA98-6E3C44BF768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659207" y="3572842"/>
            <a:ext cx="914400" cy="914400"/>
          </a:xfrm>
          <a:prstGeom prst="rect">
            <a:avLst/>
          </a:prstGeom>
        </p:spPr>
      </p:pic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8ECE6A9C-DC69-4B0E-A28E-551E8CFE7281}"/>
              </a:ext>
            </a:extLst>
          </p:cNvPr>
          <p:cNvCxnSpPr>
            <a:stCxn id="3" idx="2"/>
            <a:endCxn id="9" idx="0"/>
          </p:cNvCxnSpPr>
          <p:nvPr/>
        </p:nvCxnSpPr>
        <p:spPr>
          <a:xfrm>
            <a:off x="1924027" y="2772141"/>
            <a:ext cx="541067" cy="26563"/>
          </a:xfrm>
          <a:prstGeom prst="bentConnector5">
            <a:avLst>
              <a:gd name="adj1" fmla="val 42250"/>
              <a:gd name="adj2" fmla="val -1257091"/>
              <a:gd name="adj3" fmla="val 5775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9EFD157B-BFB0-4FFA-ADC3-2907D51018C1}"/>
              </a:ext>
            </a:extLst>
          </p:cNvPr>
          <p:cNvCxnSpPr>
            <a:stCxn id="3" idx="1"/>
            <a:endCxn id="10" idx="1"/>
          </p:cNvCxnSpPr>
          <p:nvPr/>
        </p:nvCxnSpPr>
        <p:spPr>
          <a:xfrm rot="16200000" flipH="1">
            <a:off x="2970963" y="2252744"/>
            <a:ext cx="26562" cy="3228264"/>
          </a:xfrm>
          <a:prstGeom prst="bentConnector3">
            <a:avLst>
              <a:gd name="adj1" fmla="val 927528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2F4C6851-A3BD-4FAE-9A0C-7D7C0768EC7E}"/>
              </a:ext>
            </a:extLst>
          </p:cNvPr>
          <p:cNvSpPr/>
          <p:nvPr/>
        </p:nvSpPr>
        <p:spPr>
          <a:xfrm>
            <a:off x="5559669" y="2556313"/>
            <a:ext cx="631011" cy="993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25F662D4-F8AC-4422-A626-BB38BFB8B430}"/>
              </a:ext>
            </a:extLst>
          </p:cNvPr>
          <p:cNvCxnSpPr>
            <a:stCxn id="53" idx="3"/>
            <a:endCxn id="60" idx="1"/>
          </p:cNvCxnSpPr>
          <p:nvPr/>
        </p:nvCxnSpPr>
        <p:spPr>
          <a:xfrm>
            <a:off x="8349033" y="1279286"/>
            <a:ext cx="1273192" cy="155740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63F123EA-FB2F-4DEA-BC28-9DB5E814691C}"/>
              </a:ext>
            </a:extLst>
          </p:cNvPr>
          <p:cNvCxnSpPr>
            <a:stCxn id="55" idx="3"/>
            <a:endCxn id="64" idx="1"/>
          </p:cNvCxnSpPr>
          <p:nvPr/>
        </p:nvCxnSpPr>
        <p:spPr>
          <a:xfrm flipV="1">
            <a:off x="8436615" y="4030042"/>
            <a:ext cx="2222592" cy="60416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2972A005-4304-4ADF-B1E4-3696538D8B4D}"/>
              </a:ext>
            </a:extLst>
          </p:cNvPr>
          <p:cNvCxnSpPr>
            <a:stCxn id="55" idx="3"/>
            <a:endCxn id="58" idx="1"/>
          </p:cNvCxnSpPr>
          <p:nvPr/>
        </p:nvCxnSpPr>
        <p:spPr>
          <a:xfrm flipV="1">
            <a:off x="8436615" y="1434983"/>
            <a:ext cx="1390828" cy="319922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0C2CB183-32A5-43F1-AC3A-9EF95C2BD6EB}"/>
              </a:ext>
            </a:extLst>
          </p:cNvPr>
          <p:cNvCxnSpPr>
            <a:stCxn id="56" idx="3"/>
            <a:endCxn id="62" idx="1"/>
          </p:cNvCxnSpPr>
          <p:nvPr/>
        </p:nvCxnSpPr>
        <p:spPr>
          <a:xfrm>
            <a:off x="8693117" y="2719020"/>
            <a:ext cx="1146989" cy="2443697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2767B959-9D15-44E6-ABFE-1390E5236877}"/>
              </a:ext>
            </a:extLst>
          </p:cNvPr>
          <p:cNvCxnSpPr>
            <a:stCxn id="64" idx="1"/>
            <a:endCxn id="53" idx="3"/>
          </p:cNvCxnSpPr>
          <p:nvPr/>
        </p:nvCxnSpPr>
        <p:spPr>
          <a:xfrm rot="10800000">
            <a:off x="8349033" y="1279286"/>
            <a:ext cx="2310174" cy="2750756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95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1028F7-D9A5-4972-A195-10D53BCA6EB2}"/>
              </a:ext>
            </a:extLst>
          </p:cNvPr>
          <p:cNvSpPr/>
          <p:nvPr/>
        </p:nvSpPr>
        <p:spPr>
          <a:xfrm>
            <a:off x="400050" y="1362075"/>
            <a:ext cx="4800600" cy="4524375"/>
          </a:xfrm>
          <a:prstGeom prst="roundRect">
            <a:avLst/>
          </a:prstGeom>
          <a:noFill/>
          <a:ln w="38100">
            <a:prstDash val="lgDashDot"/>
            <a:extLst>
              <a:ext uri="{C807C97D-BFC1-408E-A445-0C87EB9F89A2}">
                <ask:lineSketchStyleProps xmlns:ask="http://schemas.microsoft.com/office/drawing/2018/sketchyshapes" sd="3275525114">
                  <a:custGeom>
                    <a:avLst/>
                    <a:gdLst>
                      <a:gd name="connsiteX0" fmla="*/ 0 w 4800600"/>
                      <a:gd name="connsiteY0" fmla="*/ 754078 h 4524375"/>
                      <a:gd name="connsiteX1" fmla="*/ 754078 w 4800600"/>
                      <a:gd name="connsiteY1" fmla="*/ 0 h 4524375"/>
                      <a:gd name="connsiteX2" fmla="*/ 1478416 w 4800600"/>
                      <a:gd name="connsiteY2" fmla="*/ 0 h 4524375"/>
                      <a:gd name="connsiteX3" fmla="*/ 2136904 w 4800600"/>
                      <a:gd name="connsiteY3" fmla="*/ 0 h 4524375"/>
                      <a:gd name="connsiteX4" fmla="*/ 2762469 w 4800600"/>
                      <a:gd name="connsiteY4" fmla="*/ 0 h 4524375"/>
                      <a:gd name="connsiteX5" fmla="*/ 3388033 w 4800600"/>
                      <a:gd name="connsiteY5" fmla="*/ 0 h 4524375"/>
                      <a:gd name="connsiteX6" fmla="*/ 4046522 w 4800600"/>
                      <a:gd name="connsiteY6" fmla="*/ 0 h 4524375"/>
                      <a:gd name="connsiteX7" fmla="*/ 4800600 w 4800600"/>
                      <a:gd name="connsiteY7" fmla="*/ 754078 h 4524375"/>
                      <a:gd name="connsiteX8" fmla="*/ 4800600 w 4800600"/>
                      <a:gd name="connsiteY8" fmla="*/ 1296997 h 4524375"/>
                      <a:gd name="connsiteX9" fmla="*/ 4800600 w 4800600"/>
                      <a:gd name="connsiteY9" fmla="*/ 1809755 h 4524375"/>
                      <a:gd name="connsiteX10" fmla="*/ 4800600 w 4800600"/>
                      <a:gd name="connsiteY10" fmla="*/ 2352674 h 4524375"/>
                      <a:gd name="connsiteX11" fmla="*/ 4800600 w 4800600"/>
                      <a:gd name="connsiteY11" fmla="*/ 3016242 h 4524375"/>
                      <a:gd name="connsiteX12" fmla="*/ 4800600 w 4800600"/>
                      <a:gd name="connsiteY12" fmla="*/ 3770297 h 4524375"/>
                      <a:gd name="connsiteX13" fmla="*/ 4046522 w 4800600"/>
                      <a:gd name="connsiteY13" fmla="*/ 4524375 h 4524375"/>
                      <a:gd name="connsiteX14" fmla="*/ 3388033 w 4800600"/>
                      <a:gd name="connsiteY14" fmla="*/ 4524375 h 4524375"/>
                      <a:gd name="connsiteX15" fmla="*/ 2663696 w 4800600"/>
                      <a:gd name="connsiteY15" fmla="*/ 4524375 h 4524375"/>
                      <a:gd name="connsiteX16" fmla="*/ 2071056 w 4800600"/>
                      <a:gd name="connsiteY16" fmla="*/ 4524375 h 4524375"/>
                      <a:gd name="connsiteX17" fmla="*/ 1412567 w 4800600"/>
                      <a:gd name="connsiteY17" fmla="*/ 4524375 h 4524375"/>
                      <a:gd name="connsiteX18" fmla="*/ 754078 w 4800600"/>
                      <a:gd name="connsiteY18" fmla="*/ 4524375 h 4524375"/>
                      <a:gd name="connsiteX19" fmla="*/ 0 w 4800600"/>
                      <a:gd name="connsiteY19" fmla="*/ 3770297 h 4524375"/>
                      <a:gd name="connsiteX20" fmla="*/ 0 w 4800600"/>
                      <a:gd name="connsiteY20" fmla="*/ 3257540 h 4524375"/>
                      <a:gd name="connsiteX21" fmla="*/ 0 w 4800600"/>
                      <a:gd name="connsiteY21" fmla="*/ 2714620 h 4524375"/>
                      <a:gd name="connsiteX22" fmla="*/ 0 w 4800600"/>
                      <a:gd name="connsiteY22" fmla="*/ 2141539 h 4524375"/>
                      <a:gd name="connsiteX23" fmla="*/ 0 w 4800600"/>
                      <a:gd name="connsiteY23" fmla="*/ 1477971 h 4524375"/>
                      <a:gd name="connsiteX24" fmla="*/ 0 w 4800600"/>
                      <a:gd name="connsiteY24" fmla="*/ 754078 h 4524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800600" h="4524375" extrusionOk="0">
                        <a:moveTo>
                          <a:pt x="0" y="754078"/>
                        </a:moveTo>
                        <a:cubicBezTo>
                          <a:pt x="39707" y="319011"/>
                          <a:pt x="358411" y="37115"/>
                          <a:pt x="754078" y="0"/>
                        </a:cubicBezTo>
                        <a:cubicBezTo>
                          <a:pt x="965182" y="-33810"/>
                          <a:pt x="1322345" y="-32190"/>
                          <a:pt x="1478416" y="0"/>
                        </a:cubicBezTo>
                        <a:cubicBezTo>
                          <a:pt x="1634487" y="32190"/>
                          <a:pt x="1824358" y="11918"/>
                          <a:pt x="2136904" y="0"/>
                        </a:cubicBezTo>
                        <a:cubicBezTo>
                          <a:pt x="2449450" y="-11918"/>
                          <a:pt x="2582034" y="-23636"/>
                          <a:pt x="2762469" y="0"/>
                        </a:cubicBezTo>
                        <a:cubicBezTo>
                          <a:pt x="2942904" y="23636"/>
                          <a:pt x="3158259" y="-6976"/>
                          <a:pt x="3388033" y="0"/>
                        </a:cubicBezTo>
                        <a:cubicBezTo>
                          <a:pt x="3617807" y="6976"/>
                          <a:pt x="3746480" y="-26923"/>
                          <a:pt x="4046522" y="0"/>
                        </a:cubicBezTo>
                        <a:cubicBezTo>
                          <a:pt x="4486816" y="44235"/>
                          <a:pt x="4769930" y="390511"/>
                          <a:pt x="4800600" y="754078"/>
                        </a:cubicBezTo>
                        <a:cubicBezTo>
                          <a:pt x="4825031" y="1024754"/>
                          <a:pt x="4797496" y="1033768"/>
                          <a:pt x="4800600" y="1296997"/>
                        </a:cubicBezTo>
                        <a:cubicBezTo>
                          <a:pt x="4803704" y="1560226"/>
                          <a:pt x="4820330" y="1628767"/>
                          <a:pt x="4800600" y="1809755"/>
                        </a:cubicBezTo>
                        <a:cubicBezTo>
                          <a:pt x="4780870" y="1990743"/>
                          <a:pt x="4799248" y="2164923"/>
                          <a:pt x="4800600" y="2352674"/>
                        </a:cubicBezTo>
                        <a:cubicBezTo>
                          <a:pt x="4801952" y="2540425"/>
                          <a:pt x="4786975" y="2698906"/>
                          <a:pt x="4800600" y="3016242"/>
                        </a:cubicBezTo>
                        <a:cubicBezTo>
                          <a:pt x="4814225" y="3333578"/>
                          <a:pt x="4805666" y="3555792"/>
                          <a:pt x="4800600" y="3770297"/>
                        </a:cubicBezTo>
                        <a:cubicBezTo>
                          <a:pt x="4836522" y="4128334"/>
                          <a:pt x="4454813" y="4552185"/>
                          <a:pt x="4046522" y="4524375"/>
                        </a:cubicBezTo>
                        <a:cubicBezTo>
                          <a:pt x="3867397" y="4502853"/>
                          <a:pt x="3610969" y="4525140"/>
                          <a:pt x="3388033" y="4524375"/>
                        </a:cubicBezTo>
                        <a:cubicBezTo>
                          <a:pt x="3165097" y="4523610"/>
                          <a:pt x="2892690" y="4528134"/>
                          <a:pt x="2663696" y="4524375"/>
                        </a:cubicBezTo>
                        <a:cubicBezTo>
                          <a:pt x="2434702" y="4520616"/>
                          <a:pt x="2365206" y="4541313"/>
                          <a:pt x="2071056" y="4524375"/>
                        </a:cubicBezTo>
                        <a:cubicBezTo>
                          <a:pt x="1776906" y="4507437"/>
                          <a:pt x="1676359" y="4497042"/>
                          <a:pt x="1412567" y="4524375"/>
                        </a:cubicBezTo>
                        <a:cubicBezTo>
                          <a:pt x="1148775" y="4551708"/>
                          <a:pt x="921002" y="4503662"/>
                          <a:pt x="754078" y="4524375"/>
                        </a:cubicBezTo>
                        <a:cubicBezTo>
                          <a:pt x="407335" y="4502452"/>
                          <a:pt x="15511" y="4217145"/>
                          <a:pt x="0" y="3770297"/>
                        </a:cubicBezTo>
                        <a:cubicBezTo>
                          <a:pt x="-4719" y="3556948"/>
                          <a:pt x="14837" y="3469200"/>
                          <a:pt x="0" y="3257540"/>
                        </a:cubicBezTo>
                        <a:cubicBezTo>
                          <a:pt x="-14837" y="3045880"/>
                          <a:pt x="25920" y="2910574"/>
                          <a:pt x="0" y="2714620"/>
                        </a:cubicBezTo>
                        <a:cubicBezTo>
                          <a:pt x="-25920" y="2518666"/>
                          <a:pt x="10723" y="2281721"/>
                          <a:pt x="0" y="2141539"/>
                        </a:cubicBezTo>
                        <a:cubicBezTo>
                          <a:pt x="-10723" y="2001357"/>
                          <a:pt x="17692" y="1629436"/>
                          <a:pt x="0" y="1477971"/>
                        </a:cubicBezTo>
                        <a:cubicBezTo>
                          <a:pt x="-17692" y="1326506"/>
                          <a:pt x="5239" y="1049502"/>
                          <a:pt x="0" y="75407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336CC-C224-49EF-A5C6-21A75593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39" y="309568"/>
            <a:ext cx="10515600" cy="873121"/>
          </a:xfrm>
        </p:spPr>
        <p:txBody>
          <a:bodyPr/>
          <a:lstStyle/>
          <a:p>
            <a:r>
              <a:rPr lang="en-US" dirty="0"/>
              <a:t>Evolution 3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F97086-5BF7-4F85-A5CE-2AD3EDB4E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849" y="1849437"/>
            <a:ext cx="2762251" cy="276225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5730FA5-5273-4F8E-8EB7-1E074933F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855" y="3792536"/>
            <a:ext cx="1169987" cy="116998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AB4EC71-1201-4D4B-9DA8-5C76DED67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9830" y="3598862"/>
            <a:ext cx="1171575" cy="117157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78C9BA0-6794-458B-81EE-F829111C5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66280" y="1644647"/>
            <a:ext cx="1547814" cy="154781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C67AB74-74C7-4C08-8ACF-4955C6A32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4139" y="1690688"/>
            <a:ext cx="1323975" cy="132397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C74C600-A441-404C-B853-52AA93801D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38360" y="4252910"/>
            <a:ext cx="1419227" cy="141922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E12E31C-6E38-41F1-866B-7B1D530A62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99932" y="2823367"/>
            <a:ext cx="1547813" cy="154781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C865AFE-2CED-4E22-AFCC-E07CF13B0491}"/>
              </a:ext>
            </a:extLst>
          </p:cNvPr>
          <p:cNvGrpSpPr/>
          <p:nvPr/>
        </p:nvGrpSpPr>
        <p:grpSpPr>
          <a:xfrm>
            <a:off x="4926307" y="1711325"/>
            <a:ext cx="937222" cy="3825874"/>
            <a:chOff x="5623316" y="1319212"/>
            <a:chExt cx="937222" cy="3825874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528473DF-7C91-4F2C-BDE9-1A35AEAA6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623316" y="1319212"/>
              <a:ext cx="895352" cy="89535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577D8BFD-F4B6-4E20-BDBB-A2904CD29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638396" y="2293934"/>
              <a:ext cx="895352" cy="895352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7D05C457-41E3-4904-9EB6-E1013F88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665186" y="3271834"/>
              <a:ext cx="895352" cy="895352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03ACD43E-583D-49A5-9F5B-608733AF0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665186" y="4249734"/>
              <a:ext cx="895352" cy="89535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DFB04A-7B02-41A2-9158-A924506CEC57}"/>
              </a:ext>
            </a:extLst>
          </p:cNvPr>
          <p:cNvGrpSpPr/>
          <p:nvPr/>
        </p:nvGrpSpPr>
        <p:grpSpPr>
          <a:xfrm>
            <a:off x="7232249" y="1685925"/>
            <a:ext cx="937222" cy="3825874"/>
            <a:chOff x="5623316" y="1319212"/>
            <a:chExt cx="937222" cy="3825874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5F992736-F144-45B7-92AD-4B1CDE726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623316" y="1319212"/>
              <a:ext cx="895352" cy="895352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6BEBCEF9-4AEF-4FD6-A621-74CC9981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638396" y="2293934"/>
              <a:ext cx="895352" cy="895352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16CF676-6E46-40D6-B0AC-A91AEA404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665186" y="3271834"/>
              <a:ext cx="895352" cy="895352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E9D061A-25E1-45B0-8102-591E0ADEE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665186" y="4249734"/>
              <a:ext cx="895352" cy="89535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0B130BF-C541-41DA-9B7C-4BA712103BA0}"/>
              </a:ext>
            </a:extLst>
          </p:cNvPr>
          <p:cNvGrpSpPr/>
          <p:nvPr/>
        </p:nvGrpSpPr>
        <p:grpSpPr>
          <a:xfrm>
            <a:off x="8777242" y="727075"/>
            <a:ext cx="895351" cy="3644105"/>
            <a:chOff x="9429749" y="1294605"/>
            <a:chExt cx="895351" cy="3644105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7C51AC62-A7E8-4E52-83FE-F6E758F3C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429749" y="2212971"/>
              <a:ext cx="895351" cy="895351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BF4D2773-B7D7-4C99-9771-C8F2F657B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494841" y="3265489"/>
              <a:ext cx="830259" cy="830259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1F70C47D-A8F8-4946-ADDE-906D1FB31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557140" y="4252910"/>
              <a:ext cx="685800" cy="685800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2BAF0EB5-9D2F-43DE-B250-FEAEF3E0E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9474199" y="1294605"/>
              <a:ext cx="806450" cy="80645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DF8D767-8271-43EF-802A-F885BEBA1BEE}"/>
              </a:ext>
            </a:extLst>
          </p:cNvPr>
          <p:cNvGrpSpPr/>
          <p:nvPr/>
        </p:nvGrpSpPr>
        <p:grpSpPr>
          <a:xfrm>
            <a:off x="8612021" y="4609265"/>
            <a:ext cx="1557471" cy="1277185"/>
            <a:chOff x="8602496" y="4480681"/>
            <a:chExt cx="1557471" cy="1277185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B5DE1D39-E733-4125-A3ED-330773C32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602496" y="4532072"/>
              <a:ext cx="1225794" cy="1225794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ED0C8279-096A-4E65-9D9D-4841C02BC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313241" y="4480681"/>
              <a:ext cx="846726" cy="846726"/>
            </a:xfrm>
            <a:prstGeom prst="rect">
              <a:avLst/>
            </a:prstGeom>
          </p:spPr>
        </p:pic>
      </p:grpSp>
      <p:pic>
        <p:nvPicPr>
          <p:cNvPr id="48" name="Graphic 47" descr="Question Mark with solid fill">
            <a:extLst>
              <a:ext uri="{FF2B5EF4-FFF2-40B4-BE49-F238E27FC236}">
                <a16:creationId xmlns:a16="http://schemas.microsoft.com/office/drawing/2014/main" id="{7C06A4F6-5017-4C29-9CA0-B91265CB5DB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478735" y="2434251"/>
            <a:ext cx="1510864" cy="1510864"/>
          </a:xfrm>
          <a:prstGeom prst="rect">
            <a:avLst/>
          </a:prstGeom>
        </p:spPr>
      </p:pic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F2AD8708-B745-48A7-936F-C118D391D00F}"/>
              </a:ext>
            </a:extLst>
          </p:cNvPr>
          <p:cNvCxnSpPr>
            <a:stCxn id="25" idx="3"/>
            <a:endCxn id="22" idx="0"/>
          </p:cNvCxnSpPr>
          <p:nvPr/>
        </p:nvCxnSpPr>
        <p:spPr>
          <a:xfrm>
            <a:off x="5821659" y="2159001"/>
            <a:ext cx="752180" cy="664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0157E1FF-E4F5-42D0-8379-995BA3731EBB}"/>
              </a:ext>
            </a:extLst>
          </p:cNvPr>
          <p:cNvCxnSpPr>
            <a:stCxn id="28" idx="3"/>
            <a:endCxn id="22" idx="2"/>
          </p:cNvCxnSpPr>
          <p:nvPr/>
        </p:nvCxnSpPr>
        <p:spPr>
          <a:xfrm flipV="1">
            <a:off x="5863529" y="4371180"/>
            <a:ext cx="710310" cy="71834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A6501EF8-DAD8-4BDD-9322-A33CE3679E2F}"/>
              </a:ext>
            </a:extLst>
          </p:cNvPr>
          <p:cNvCxnSpPr>
            <a:stCxn id="26" idx="0"/>
            <a:endCxn id="22" idx="0"/>
          </p:cNvCxnSpPr>
          <p:nvPr/>
        </p:nvCxnSpPr>
        <p:spPr>
          <a:xfrm rot="16200000" flipH="1">
            <a:off x="5912791" y="2162319"/>
            <a:ext cx="137320" cy="1184776"/>
          </a:xfrm>
          <a:prstGeom prst="curvedConnector3">
            <a:avLst>
              <a:gd name="adj1" fmla="val -16647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F8C8A4A4-9BAB-4A86-B5A7-402DDB34FA31}"/>
              </a:ext>
            </a:extLst>
          </p:cNvPr>
          <p:cNvCxnSpPr>
            <a:stCxn id="27" idx="3"/>
            <a:endCxn id="22" idx="1"/>
          </p:cNvCxnSpPr>
          <p:nvPr/>
        </p:nvCxnSpPr>
        <p:spPr>
          <a:xfrm flipH="1" flipV="1">
            <a:off x="5799932" y="3597274"/>
            <a:ext cx="63597" cy="514349"/>
          </a:xfrm>
          <a:prstGeom prst="curvedConnector5">
            <a:avLst>
              <a:gd name="adj1" fmla="val -359451"/>
              <a:gd name="adj2" fmla="val 294908"/>
              <a:gd name="adj3" fmla="val 4594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BCFE6DEB-3EBE-42F1-8288-9D962B23046F}"/>
              </a:ext>
            </a:extLst>
          </p:cNvPr>
          <p:cNvCxnSpPr>
            <a:stCxn id="26" idx="3"/>
            <a:endCxn id="22" idx="1"/>
          </p:cNvCxnSpPr>
          <p:nvPr/>
        </p:nvCxnSpPr>
        <p:spPr>
          <a:xfrm flipH="1">
            <a:off x="5799932" y="3133723"/>
            <a:ext cx="36807" cy="463551"/>
          </a:xfrm>
          <a:prstGeom prst="curvedConnector5">
            <a:avLst>
              <a:gd name="adj1" fmla="val -621078"/>
              <a:gd name="adj2" fmla="val 316267"/>
              <a:gd name="adj3" fmla="val 7210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7B0562A9-16F2-4A1F-AF69-C7A625412ADB}"/>
              </a:ext>
            </a:extLst>
          </p:cNvPr>
          <p:cNvCxnSpPr>
            <a:stCxn id="22" idx="3"/>
            <a:endCxn id="31" idx="1"/>
          </p:cNvCxnSpPr>
          <p:nvPr/>
        </p:nvCxnSpPr>
        <p:spPr>
          <a:xfrm flipH="1" flipV="1">
            <a:off x="7232249" y="2133601"/>
            <a:ext cx="115496" cy="1463673"/>
          </a:xfrm>
          <a:prstGeom prst="curvedConnector5">
            <a:avLst>
              <a:gd name="adj1" fmla="val -197929"/>
              <a:gd name="adj2" fmla="val 61144"/>
              <a:gd name="adj3" fmla="val 2979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87F1B0EF-DF3A-4328-B203-1699673EE2CA}"/>
              </a:ext>
            </a:extLst>
          </p:cNvPr>
          <p:cNvCxnSpPr>
            <a:endCxn id="33" idx="1"/>
          </p:cNvCxnSpPr>
          <p:nvPr/>
        </p:nvCxnSpPr>
        <p:spPr>
          <a:xfrm rot="5400000">
            <a:off x="7077321" y="3794072"/>
            <a:ext cx="488950" cy="95353"/>
          </a:xfrm>
          <a:prstGeom prst="curvedConnector4">
            <a:avLst>
              <a:gd name="adj1" fmla="val 4221"/>
              <a:gd name="adj2" fmla="val 3397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319182DB-8DF0-48D1-A5C0-7D9B0516A397}"/>
              </a:ext>
            </a:extLst>
          </p:cNvPr>
          <p:cNvCxnSpPr>
            <a:stCxn id="22" idx="0"/>
            <a:endCxn id="31" idx="1"/>
          </p:cNvCxnSpPr>
          <p:nvPr/>
        </p:nvCxnSpPr>
        <p:spPr>
          <a:xfrm rot="5400000" flipH="1" flipV="1">
            <a:off x="6558161" y="2149279"/>
            <a:ext cx="689766" cy="65841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166066F9-49D7-421A-9F0D-A2C274C63E29}"/>
              </a:ext>
            </a:extLst>
          </p:cNvPr>
          <p:cNvCxnSpPr>
            <a:stCxn id="22" idx="2"/>
            <a:endCxn id="34" idx="1"/>
          </p:cNvCxnSpPr>
          <p:nvPr/>
        </p:nvCxnSpPr>
        <p:spPr>
          <a:xfrm rot="16200000" flipH="1">
            <a:off x="6577508" y="4367511"/>
            <a:ext cx="692943" cy="70028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8CC1EE2B-3E7A-43AF-A1D6-2A854E4EE825}"/>
              </a:ext>
            </a:extLst>
          </p:cNvPr>
          <p:cNvCxnSpPr>
            <a:stCxn id="22" idx="3"/>
            <a:endCxn id="32" idx="1"/>
          </p:cNvCxnSpPr>
          <p:nvPr/>
        </p:nvCxnSpPr>
        <p:spPr>
          <a:xfrm flipH="1" flipV="1">
            <a:off x="7247329" y="3108323"/>
            <a:ext cx="100416" cy="488951"/>
          </a:xfrm>
          <a:prstGeom prst="curvedConnector5">
            <a:avLst>
              <a:gd name="adj1" fmla="val -227653"/>
              <a:gd name="adj2" fmla="val 238312"/>
              <a:gd name="adj3" fmla="val 3276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FB513B-3CDF-4A22-AB41-24C03BCBFE72}"/>
              </a:ext>
            </a:extLst>
          </p:cNvPr>
          <p:cNvCxnSpPr>
            <a:stCxn id="31" idx="3"/>
            <a:endCxn id="42" idx="1"/>
          </p:cNvCxnSpPr>
          <p:nvPr/>
        </p:nvCxnSpPr>
        <p:spPr>
          <a:xfrm flipV="1">
            <a:off x="8127601" y="1130300"/>
            <a:ext cx="694091" cy="10033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D00961E-7742-4564-AC6F-A701712A9723}"/>
              </a:ext>
            </a:extLst>
          </p:cNvPr>
          <p:cNvCxnSpPr>
            <a:stCxn id="31" idx="3"/>
            <a:endCxn id="36" idx="1"/>
          </p:cNvCxnSpPr>
          <p:nvPr/>
        </p:nvCxnSpPr>
        <p:spPr>
          <a:xfrm flipV="1">
            <a:off x="8127601" y="2093117"/>
            <a:ext cx="649641" cy="404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8792A31-F270-46CC-B67F-D27DE63BB556}"/>
              </a:ext>
            </a:extLst>
          </p:cNvPr>
          <p:cNvCxnSpPr>
            <a:stCxn id="31" idx="3"/>
            <a:endCxn id="44" idx="1"/>
          </p:cNvCxnSpPr>
          <p:nvPr/>
        </p:nvCxnSpPr>
        <p:spPr>
          <a:xfrm>
            <a:off x="8127601" y="2133601"/>
            <a:ext cx="484420" cy="31399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1ADCFE3-2822-4010-9EAA-149C8B72C678}"/>
              </a:ext>
            </a:extLst>
          </p:cNvPr>
          <p:cNvCxnSpPr>
            <a:stCxn id="34" idx="3"/>
            <a:endCxn id="44" idx="1"/>
          </p:cNvCxnSpPr>
          <p:nvPr/>
        </p:nvCxnSpPr>
        <p:spPr>
          <a:xfrm>
            <a:off x="8169471" y="5064123"/>
            <a:ext cx="442550" cy="2094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CA9005A-7881-460F-B6A7-2B66BE1E64D2}"/>
              </a:ext>
            </a:extLst>
          </p:cNvPr>
          <p:cNvCxnSpPr>
            <a:stCxn id="34" idx="3"/>
            <a:endCxn id="40" idx="1"/>
          </p:cNvCxnSpPr>
          <p:nvPr/>
        </p:nvCxnSpPr>
        <p:spPr>
          <a:xfrm flipV="1">
            <a:off x="8169471" y="4028280"/>
            <a:ext cx="735162" cy="10358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C01B1E1-3C1E-49AE-8B87-9B1314D93890}"/>
              </a:ext>
            </a:extLst>
          </p:cNvPr>
          <p:cNvCxnSpPr>
            <a:stCxn id="33" idx="3"/>
            <a:endCxn id="38" idx="1"/>
          </p:cNvCxnSpPr>
          <p:nvPr/>
        </p:nvCxnSpPr>
        <p:spPr>
          <a:xfrm flipV="1">
            <a:off x="8169471" y="3113089"/>
            <a:ext cx="672863" cy="9731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EFF1E0F-1933-4ADB-84C4-B7C3E232A8AF}"/>
              </a:ext>
            </a:extLst>
          </p:cNvPr>
          <p:cNvCxnSpPr>
            <a:stCxn id="32" idx="3"/>
            <a:endCxn id="38" idx="1"/>
          </p:cNvCxnSpPr>
          <p:nvPr/>
        </p:nvCxnSpPr>
        <p:spPr>
          <a:xfrm>
            <a:off x="8142681" y="3108323"/>
            <a:ext cx="699653" cy="47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7A173EE-7949-4F24-8D11-36E26C79A1F7}"/>
              </a:ext>
            </a:extLst>
          </p:cNvPr>
          <p:cNvCxnSpPr>
            <a:stCxn id="32" idx="3"/>
            <a:endCxn id="36" idx="1"/>
          </p:cNvCxnSpPr>
          <p:nvPr/>
        </p:nvCxnSpPr>
        <p:spPr>
          <a:xfrm flipV="1">
            <a:off x="8142681" y="2093117"/>
            <a:ext cx="634561" cy="10152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C65572F-23BB-4C25-8C65-8FD493107BA4}"/>
              </a:ext>
            </a:extLst>
          </p:cNvPr>
          <p:cNvCxnSpPr>
            <a:stCxn id="31" idx="3"/>
            <a:endCxn id="38" idx="1"/>
          </p:cNvCxnSpPr>
          <p:nvPr/>
        </p:nvCxnSpPr>
        <p:spPr>
          <a:xfrm>
            <a:off x="8127601" y="2133601"/>
            <a:ext cx="714733" cy="9794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C819632-3EEA-4C84-8B6D-562D71BE372C}"/>
              </a:ext>
            </a:extLst>
          </p:cNvPr>
          <p:cNvCxnSpPr>
            <a:stCxn id="31" idx="3"/>
            <a:endCxn id="40" idx="1"/>
          </p:cNvCxnSpPr>
          <p:nvPr/>
        </p:nvCxnSpPr>
        <p:spPr>
          <a:xfrm>
            <a:off x="8127601" y="2133601"/>
            <a:ext cx="777032" cy="18946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FF6C4B17-97A5-4F30-89A7-06752007745F}"/>
              </a:ext>
            </a:extLst>
          </p:cNvPr>
          <p:cNvSpPr/>
          <p:nvPr/>
        </p:nvSpPr>
        <p:spPr>
          <a:xfrm>
            <a:off x="9965205" y="2823367"/>
            <a:ext cx="664695" cy="732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6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44F24-45F6-455D-AF33-525D55C1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Approximation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BF40D7-2F7E-4A35-A0A9-4E80066BE695}"/>
              </a:ext>
            </a:extLst>
          </p:cNvPr>
          <p:cNvGrpSpPr/>
          <p:nvPr/>
        </p:nvGrpSpPr>
        <p:grpSpPr>
          <a:xfrm>
            <a:off x="1076325" y="2286000"/>
            <a:ext cx="1401638" cy="762733"/>
            <a:chOff x="5820506" y="4646002"/>
            <a:chExt cx="2162907" cy="110783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EED46F5-38EF-4A0A-B38D-159684AA94D5}"/>
                </a:ext>
              </a:extLst>
            </p:cNvPr>
            <p:cNvSpPr/>
            <p:nvPr/>
          </p:nvSpPr>
          <p:spPr>
            <a:xfrm>
              <a:off x="5820506" y="4646002"/>
              <a:ext cx="2162907" cy="1107831"/>
            </a:xfrm>
            <a:prstGeom prst="roundRect">
              <a:avLst/>
            </a:prstGeom>
            <a:noFill/>
            <a:ln w="38100">
              <a:solidFill>
                <a:srgbClr val="DF7100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2C834AE-42BA-4DF7-9409-DAA6B5CBF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17061" y="5184051"/>
              <a:ext cx="544757" cy="544757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6A26AFF-8420-43E9-BF47-CE9742FC1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9216" y="5178373"/>
              <a:ext cx="544757" cy="544757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D830335-F4FF-4E6C-90FE-F5E05AC10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21276" y="4729553"/>
              <a:ext cx="544757" cy="544757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8C0D33C-8CB8-432C-A7BA-E1B21CFD8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70310" y="4706838"/>
              <a:ext cx="544757" cy="544757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A86192B-5226-4695-A3CD-28FF25AC2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77734" y="4706838"/>
              <a:ext cx="544757" cy="544757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184AAD6E-3F13-4969-8E4A-E9249E2C9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8756" y="2868638"/>
            <a:ext cx="666750" cy="66675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89791F4-DCD4-46E0-8DBF-695FAAC95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31298" y="2503243"/>
            <a:ext cx="1140802" cy="114080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B9D6B9F-F812-4D30-9079-1ED579A31D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267" y="2646594"/>
            <a:ext cx="381000" cy="381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2B4C63C-429D-4B29-B772-98E91292AF43}"/>
              </a:ext>
            </a:extLst>
          </p:cNvPr>
          <p:cNvGrpSpPr/>
          <p:nvPr/>
        </p:nvGrpSpPr>
        <p:grpSpPr>
          <a:xfrm>
            <a:off x="2117805" y="4493344"/>
            <a:ext cx="1401638" cy="762733"/>
            <a:chOff x="5820506" y="4646002"/>
            <a:chExt cx="2162907" cy="110783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4233EFA-B2D9-49FB-A70C-8A900648461D}"/>
                </a:ext>
              </a:extLst>
            </p:cNvPr>
            <p:cNvSpPr/>
            <p:nvPr/>
          </p:nvSpPr>
          <p:spPr>
            <a:xfrm>
              <a:off x="5820506" y="4646002"/>
              <a:ext cx="2162907" cy="1107831"/>
            </a:xfrm>
            <a:prstGeom prst="roundRect">
              <a:avLst/>
            </a:prstGeom>
            <a:noFill/>
            <a:ln w="38100">
              <a:solidFill>
                <a:srgbClr val="DF7100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5FBF7342-D1BC-4680-AF09-EED5A1A69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17061" y="5184051"/>
              <a:ext cx="544757" cy="544757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FF00E517-13B0-4768-80C3-3B835E0E9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9216" y="5178373"/>
              <a:ext cx="544757" cy="544757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C84CF52C-FD14-4D40-9DA4-73982CB18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21276" y="4729553"/>
              <a:ext cx="544757" cy="544757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DEDC698F-C5EC-4657-B215-F984C0C3A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70310" y="4706838"/>
              <a:ext cx="544757" cy="544757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EE6B1E1F-C34C-4BC4-A227-D22949AA7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77734" y="4706838"/>
              <a:ext cx="544757" cy="544757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52459717-5423-474A-B670-62D6B120B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0236" y="5075982"/>
            <a:ext cx="666750" cy="66675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5C9AE8E-0FDD-4BFF-93D5-28369685F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2778" y="4710587"/>
            <a:ext cx="1140802" cy="114080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22E3E005-8D38-4A9F-99B7-7FEB130CEB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5747" y="4853938"/>
            <a:ext cx="381000" cy="381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6EEA430-9CAF-45BD-9DB1-7F62C5F6AABF}"/>
              </a:ext>
            </a:extLst>
          </p:cNvPr>
          <p:cNvGrpSpPr/>
          <p:nvPr/>
        </p:nvGrpSpPr>
        <p:grpSpPr>
          <a:xfrm>
            <a:off x="5194380" y="3633677"/>
            <a:ext cx="1401638" cy="762733"/>
            <a:chOff x="5820506" y="4646002"/>
            <a:chExt cx="2162907" cy="1107831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91210FD-9412-4AB1-9E18-1A750D44C541}"/>
                </a:ext>
              </a:extLst>
            </p:cNvPr>
            <p:cNvSpPr/>
            <p:nvPr/>
          </p:nvSpPr>
          <p:spPr>
            <a:xfrm>
              <a:off x="5820506" y="4646002"/>
              <a:ext cx="2162907" cy="1107831"/>
            </a:xfrm>
            <a:prstGeom prst="roundRect">
              <a:avLst/>
            </a:prstGeom>
            <a:noFill/>
            <a:ln w="38100">
              <a:solidFill>
                <a:srgbClr val="DF7100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9BD8AC7-0D38-451E-B654-0B6C76F0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17061" y="5184051"/>
              <a:ext cx="544757" cy="544757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A10D2819-8980-4DC7-86AE-42FD25D4D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9216" y="5178373"/>
              <a:ext cx="544757" cy="544757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58526338-5B2E-4F4A-81CC-B7A1A05B4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21276" y="4729553"/>
              <a:ext cx="544757" cy="544757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65416884-F9F5-4CF5-9511-FD13B3FF0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70310" y="4706838"/>
              <a:ext cx="544757" cy="544757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F170FA29-308E-4E2B-9BB3-FA8749B72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77734" y="4706838"/>
              <a:ext cx="544757" cy="544757"/>
            </a:xfrm>
            <a:prstGeom prst="rect">
              <a:avLst/>
            </a:prstGeom>
          </p:spPr>
        </p:pic>
      </p:grpSp>
      <p:pic>
        <p:nvPicPr>
          <p:cNvPr id="43" name="Graphic 42">
            <a:extLst>
              <a:ext uri="{FF2B5EF4-FFF2-40B4-BE49-F238E27FC236}">
                <a16:creationId xmlns:a16="http://schemas.microsoft.com/office/drawing/2014/main" id="{B1E94914-FB96-4252-912E-E05D64602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6811" y="4216315"/>
            <a:ext cx="666750" cy="66675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E5909963-52CE-48EB-98C0-20E0E4B225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9353" y="3850920"/>
            <a:ext cx="1140802" cy="1140802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F30F6891-98E4-497D-9FE3-2C3DC4F200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82322" y="3994271"/>
            <a:ext cx="381000" cy="3810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3E1AAE7-498C-423E-8960-4BCC8C771879}"/>
              </a:ext>
            </a:extLst>
          </p:cNvPr>
          <p:cNvGrpSpPr/>
          <p:nvPr/>
        </p:nvGrpSpPr>
        <p:grpSpPr>
          <a:xfrm>
            <a:off x="8614892" y="2261967"/>
            <a:ext cx="1401638" cy="762733"/>
            <a:chOff x="5820506" y="4646002"/>
            <a:chExt cx="2162907" cy="110783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4FCF0E0-44D4-4004-B817-8E7EA63553E1}"/>
                </a:ext>
              </a:extLst>
            </p:cNvPr>
            <p:cNvSpPr/>
            <p:nvPr/>
          </p:nvSpPr>
          <p:spPr>
            <a:xfrm>
              <a:off x="5820506" y="4646002"/>
              <a:ext cx="2162907" cy="1107831"/>
            </a:xfrm>
            <a:prstGeom prst="roundRect">
              <a:avLst/>
            </a:prstGeom>
            <a:noFill/>
            <a:ln w="38100">
              <a:solidFill>
                <a:srgbClr val="DF7100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E4AC3B35-CB83-4CC0-8C8D-1CA59E4EE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17061" y="5184051"/>
              <a:ext cx="544757" cy="544757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D46C52A5-B19B-4C5D-B0F4-5AD60247E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9216" y="5178373"/>
              <a:ext cx="544757" cy="544757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D45B97E1-1391-4E53-B054-EAFB224D7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21276" y="4729553"/>
              <a:ext cx="544757" cy="544757"/>
            </a:xfrm>
            <a:prstGeom prst="rect">
              <a:avLst/>
            </a:prstGeom>
          </p:spPr>
        </p:pic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6E9C585C-BA4C-440A-ADC5-0DC9D6FF6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70310" y="4706838"/>
              <a:ext cx="544757" cy="544757"/>
            </a:xfrm>
            <a:prstGeom prst="rect">
              <a:avLst/>
            </a:prstGeom>
          </p:spPr>
        </p:pic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3B1C92C7-AFA2-4F0A-BEBA-DC1ECA2C5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77734" y="4706838"/>
              <a:ext cx="544757" cy="544757"/>
            </a:xfrm>
            <a:prstGeom prst="rect">
              <a:avLst/>
            </a:prstGeom>
          </p:spPr>
        </p:pic>
      </p:grpSp>
      <p:pic>
        <p:nvPicPr>
          <p:cNvPr id="53" name="Graphic 52">
            <a:extLst>
              <a:ext uri="{FF2B5EF4-FFF2-40B4-BE49-F238E27FC236}">
                <a16:creationId xmlns:a16="http://schemas.microsoft.com/office/drawing/2014/main" id="{068FB692-112D-4BF9-8C15-D33A7F93C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7323" y="2844605"/>
            <a:ext cx="666750" cy="66675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5D31445B-BDE8-48B4-983D-ACFEECBC1D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69865" y="2479210"/>
            <a:ext cx="1140802" cy="1140802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F2259643-03D4-4F3E-B69D-3EDA5767F2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02834" y="2622561"/>
            <a:ext cx="381000" cy="3810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85CB2B37-199D-4AF2-A578-2DB85ABCC1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13580" y="1770448"/>
            <a:ext cx="846726" cy="846726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9E9774F7-8119-4A00-AA38-DF5955958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2839" y="2158007"/>
            <a:ext cx="666750" cy="66675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6E431927-B838-411C-8093-750AC6ED74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85439" y="4534829"/>
            <a:ext cx="846726" cy="846726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368A2C5B-4162-4D16-BA82-82E4A37C1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4698" y="4922388"/>
            <a:ext cx="666750" cy="66675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747293C9-9C6B-42E7-9AD2-56E5ED3F3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04146" y="1380779"/>
            <a:ext cx="846726" cy="846726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F18EE127-5D5B-4EE7-90F3-320D6FE29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3405" y="1768338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92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83dd343-51ea-48d4-899d-d63df53845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78BCA86D8004F8686EFFF0ED0DF57" ma:contentTypeVersion="6" ma:contentTypeDescription="Create a new document." ma:contentTypeScope="" ma:versionID="b05b2446cee867c905ad307903ea3041">
  <xsd:schema xmlns:xsd="http://www.w3.org/2001/XMLSchema" xmlns:xs="http://www.w3.org/2001/XMLSchema" xmlns:p="http://schemas.microsoft.com/office/2006/metadata/properties" xmlns:ns2="483dd343-51ea-48d4-899d-d63df538454c" targetNamespace="http://schemas.microsoft.com/office/2006/metadata/properties" ma:root="true" ma:fieldsID="7c7390f7343d6c8e1bb1ed12473105ca" ns2:_="">
    <xsd:import namespace="483dd343-51ea-48d4-899d-d63df5384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dd343-51ea-48d4-899d-d63df5384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2A0576-E6A1-4CA4-9916-92E5A3F8CFF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83dd343-51ea-48d4-899d-d63df538454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5DC7AF-29AD-4F30-BA47-78329E8C6B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C5BA0E-A8FD-4A0F-9D25-4F222C082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dd343-51ea-48d4-899d-d63df53845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10429</TotalTime>
  <Words>427</Words>
  <Application>Microsoft Office PowerPoint</Application>
  <PresentationFormat>Widescreen</PresentationFormat>
  <Paragraphs>106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Gentium Basic</vt:lpstr>
      <vt:lpstr>Georgia</vt:lpstr>
      <vt:lpstr>Montserrat</vt:lpstr>
      <vt:lpstr>Symbol</vt:lpstr>
      <vt:lpstr>Verdana</vt:lpstr>
      <vt:lpstr>Office Theme</vt:lpstr>
      <vt:lpstr>AASHTOWARE DATA INTEGRATION FRAMEWORK Phase 2 – Session 5</vt:lpstr>
      <vt:lpstr>Today’s Session will be Recorded</vt:lpstr>
      <vt:lpstr>AGENDA</vt:lpstr>
      <vt:lpstr>Session 4 Recap</vt:lpstr>
      <vt:lpstr>Session 4 Takeaways </vt:lpstr>
      <vt:lpstr>Clean Slate, Green-Field: Evolution 1</vt:lpstr>
      <vt:lpstr>Evolution 2</vt:lpstr>
      <vt:lpstr>Evolution 3</vt:lpstr>
      <vt:lpstr>Current Approximation</vt:lpstr>
      <vt:lpstr>First Steps</vt:lpstr>
      <vt:lpstr>Data Exchanges</vt:lpstr>
      <vt:lpstr>Baseline Constraints – High Impact Scenarios</vt:lpstr>
      <vt:lpstr>AASHTOWare Data Lab DataLab.AASHTOWare.org</vt:lpstr>
      <vt:lpstr>Slow Motion Replay</vt:lpstr>
      <vt:lpstr>PowerPoint Presentation</vt:lpstr>
      <vt:lpstr>Establishing a Baseline: “Marco … Polo”</vt:lpstr>
      <vt:lpstr>Next Steps</vt:lpstr>
      <vt:lpstr>Session 6 Look-Ahead</vt:lpstr>
      <vt:lpstr>Highlights for Next Session</vt:lpstr>
      <vt:lpstr>Questions  &amp; 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AASHTOWARE DATA INTEGRATION FRAMEWORK Phase 2 – Session 3</dc:title>
  <dc:creator>sedrick bouknight</dc:creator>
  <cp:lastModifiedBy>sedrick bouknight</cp:lastModifiedBy>
  <cp:revision>86</cp:revision>
  <dcterms:created xsi:type="dcterms:W3CDTF">2020-12-11T15:52:18Z</dcterms:created>
  <dcterms:modified xsi:type="dcterms:W3CDTF">2021-03-25T16:02:03Z</dcterms:modified>
</cp:coreProperties>
</file>